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0" r:id="rId6"/>
    <p:sldId id="259" r:id="rId7"/>
    <p:sldId id="262" r:id="rId8"/>
    <p:sldId id="263" r:id="rId9"/>
    <p:sldId id="281" r:id="rId10"/>
    <p:sldId id="290" r:id="rId11"/>
    <p:sldId id="282" r:id="rId12"/>
    <p:sldId id="265" r:id="rId13"/>
    <p:sldId id="266" r:id="rId14"/>
    <p:sldId id="267" r:id="rId15"/>
    <p:sldId id="268" r:id="rId16"/>
    <p:sldId id="269" r:id="rId17"/>
    <p:sldId id="270" r:id="rId18"/>
    <p:sldId id="271" r:id="rId19"/>
    <p:sldId id="272" r:id="rId20"/>
    <p:sldId id="264" r:id="rId21"/>
    <p:sldId id="273" r:id="rId22"/>
    <p:sldId id="274" r:id="rId23"/>
    <p:sldId id="275" r:id="rId24"/>
    <p:sldId id="276" r:id="rId25"/>
    <p:sldId id="278" r:id="rId26"/>
    <p:sldId id="277" r:id="rId27"/>
    <p:sldId id="279" r:id="rId28"/>
    <p:sldId id="280" r:id="rId29"/>
    <p:sldId id="283" r:id="rId30"/>
    <p:sldId id="291" r:id="rId31"/>
    <p:sldId id="287" r:id="rId32"/>
    <p:sldId id="292" r:id="rId33"/>
    <p:sldId id="284" r:id="rId34"/>
    <p:sldId id="286" r:id="rId35"/>
    <p:sldId id="294" r:id="rId36"/>
    <p:sldId id="295" r:id="rId37"/>
    <p:sldId id="288" r:id="rId38"/>
    <p:sldId id="296" r:id="rId39"/>
    <p:sldId id="28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1"/>
    <p:restoredTop sz="96218"/>
  </p:normalViewPr>
  <p:slideViewPr>
    <p:cSldViewPr snapToGrid="0">
      <p:cViewPr>
        <p:scale>
          <a:sx n="120" d="100"/>
          <a:sy n="120" d="100"/>
        </p:scale>
        <p:origin x="49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43A9-D253-2B19-1D5C-6BE6624C6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01D9C6-9B49-6F54-08C5-C5167DF26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E98F9-F172-D4E0-F4CF-F6F388FF170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88C87839-0859-82E8-DEDD-93920411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2B785-8258-EB52-C236-41B39FCAD703}"/>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081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A1FF-A7FB-4478-75AD-16CC47670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61C2E-3411-FF30-E78E-24448C8B59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2BB5-9D7B-60D8-3462-8DEA3A74438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ADE36D9-7D0B-8B51-7CEF-3669A1473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7BB9B-F404-A880-1005-92A61DAC20EB}"/>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17766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50836-B487-409A-D682-8269A2CC60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0C0D0D-2B12-BCFD-6A63-9E81D9F18A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C0F8C-011C-E825-F0D0-81BF4361B9B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E64B5713-2096-664C-ECEB-8B6933D23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6AAA6-C1DA-2371-407A-6F636D0BF67D}"/>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676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45B0-A50B-0251-F418-00F8FE705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96E9-DC56-54AA-EFE7-855F9DE1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83CFC-6C6A-F849-C214-043FE665226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76CD9087-25E1-19AE-9BC1-87C488B8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8EEA6-32A1-6918-0C48-FC02417380B4}"/>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5890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276F-123D-4132-A1E6-3AB4A2ADD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CEC90-9145-FD26-FA2C-ECC5D9A59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C2A65-B059-52FE-9270-7B0BD3D11861}"/>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F700194-B4A8-81C8-21B5-F17CE31A2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C955-516A-5D4A-574E-DA4D95C5A8E2}"/>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107255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CCDC-CB32-E440-A6B3-09DA4E820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6CD8E-17AF-45F3-B80A-8A64F747E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0D067-5DE7-F296-1BD8-6575ADC46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CDBA1-11C8-C045-4F75-7C9EF6B4B85E}"/>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975709E5-5E63-D769-A9E5-59F83AF6C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F40B6-4B59-61C1-403C-F3121600912C}"/>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976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51D7-2747-AC4D-6827-8D31BF4F9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D1D38-C696-8D66-26DB-A795D8399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BBF9E-D21D-8FD6-8F47-890B5F8A0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C67216-D87F-A8D2-CDBC-E6FA511433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D4EE0-52DC-2AAA-9CA4-B54FE5C71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6ADC7-3FCC-E1B9-B45F-553FF917D17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8" name="Footer Placeholder 7">
            <a:extLst>
              <a:ext uri="{FF2B5EF4-FFF2-40B4-BE49-F238E27FC236}">
                <a16:creationId xmlns:a16="http://schemas.microsoft.com/office/drawing/2014/main" id="{DA752EBB-E052-2C60-0822-258E68220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F072E-B0AC-8F5D-E340-F8A950CEC4E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40845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B7B5-47F1-8FBB-999E-A7CBDFB49A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1E6A0-BD17-E58A-FCDC-6DD6277DA33B}"/>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4" name="Footer Placeholder 3">
            <a:extLst>
              <a:ext uri="{FF2B5EF4-FFF2-40B4-BE49-F238E27FC236}">
                <a16:creationId xmlns:a16="http://schemas.microsoft.com/office/drawing/2014/main" id="{E0A03E1F-B5FA-06D0-CB3A-CEED41FFF8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CD136-352B-332D-FFC4-62CC43EE8C5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251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3B1CF-F5CC-8932-A80F-614E6C5C7D69}"/>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3" name="Footer Placeholder 2">
            <a:extLst>
              <a:ext uri="{FF2B5EF4-FFF2-40B4-BE49-F238E27FC236}">
                <a16:creationId xmlns:a16="http://schemas.microsoft.com/office/drawing/2014/main" id="{4F42F7D5-55D2-AE80-A638-1BEA8D688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A6EE44-A80C-1B33-E271-DCB7FAE2D297}"/>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2996907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014A-4DB1-AFDD-232E-6E84FFC3F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FD639-91C4-9902-4B49-536CB2932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BBCEE-3D96-C120-24D8-FC26D92B7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BBEBC-60C7-6351-8AD8-E19D6953126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78E8E9BA-19A1-5C5C-41EB-1DCE5456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49E4-0F85-A212-C10D-7F98463F159E}"/>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28472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46C2-EA21-13F8-8D1E-F7AEE44FC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7F42D-A7C6-9B50-CDBF-F88D8BDCB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E381E-9C06-82C2-8F0F-016055582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B54B2-97CA-2506-C85B-00B03E27A845}"/>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CCD080AC-790D-399E-84A1-358AC5659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48D71-7C31-8DFD-7AD5-7B46D894C530}"/>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5034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2C58A-AEB4-7B23-58D5-86F1697E7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43F0E-2AA6-4D63-4A38-F70EF59ED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B554E-E3E2-BAFC-31D0-2AEC776D5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BEDDD296-4E70-B200-1E2A-DC77BD040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76FDA4-43C3-0D78-7C45-7CE24E06C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8DB60-807C-0C4F-86F3-86EAD63BD6B1}" type="slidenum">
              <a:rPr lang="en-US" smtClean="0"/>
              <a:t>‹#›</a:t>
            </a:fld>
            <a:endParaRPr lang="en-US"/>
          </a:p>
        </p:txBody>
      </p:sp>
    </p:spTree>
    <p:extLst>
      <p:ext uri="{BB962C8B-B14F-4D97-AF65-F5344CB8AC3E}">
        <p14:creationId xmlns:p14="http://schemas.microsoft.com/office/powerpoint/2010/main" val="8869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C27F-8619-40CD-7E69-E9DD64918955}"/>
              </a:ext>
            </a:extLst>
          </p:cNvPr>
          <p:cNvSpPr>
            <a:spLocks noGrp="1"/>
          </p:cNvSpPr>
          <p:nvPr>
            <p:ph type="ctrTitle"/>
          </p:nvPr>
        </p:nvSpPr>
        <p:spPr/>
        <p:txBody>
          <a:bodyPr/>
          <a:lstStyle/>
          <a:p>
            <a:r>
              <a:rPr lang="en-US" dirty="0"/>
              <a:t>Econ 642: Week 11</a:t>
            </a:r>
          </a:p>
        </p:txBody>
      </p:sp>
      <p:sp>
        <p:nvSpPr>
          <p:cNvPr id="3" name="Subtitle 2">
            <a:extLst>
              <a:ext uri="{FF2B5EF4-FFF2-40B4-BE49-F238E27FC236}">
                <a16:creationId xmlns:a16="http://schemas.microsoft.com/office/drawing/2014/main" id="{F01A5479-C049-2259-90D5-CFEB39EF551D}"/>
              </a:ext>
            </a:extLst>
          </p:cNvPr>
          <p:cNvSpPr>
            <a:spLocks noGrp="1"/>
          </p:cNvSpPr>
          <p:nvPr>
            <p:ph type="subTitle" idx="1"/>
          </p:nvPr>
        </p:nvSpPr>
        <p:spPr/>
        <p:txBody>
          <a:bodyPr/>
          <a:lstStyle/>
          <a:p>
            <a:r>
              <a:rPr lang="en-US" dirty="0"/>
              <a:t>Open Economy</a:t>
            </a:r>
          </a:p>
          <a:p>
            <a:r>
              <a:rPr lang="en-US" dirty="0" err="1"/>
              <a:t>Garin</a:t>
            </a:r>
            <a:r>
              <a:rPr lang="en-US" dirty="0"/>
              <a:t> et al. Chapter 23, 30</a:t>
            </a:r>
          </a:p>
        </p:txBody>
      </p:sp>
    </p:spTree>
    <p:extLst>
      <p:ext uri="{BB962C8B-B14F-4D97-AF65-F5344CB8AC3E}">
        <p14:creationId xmlns:p14="http://schemas.microsoft.com/office/powerpoint/2010/main" val="3255943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lnSpcReduction="10000"/>
              </a:bodyPr>
              <a:lstStyle/>
              <a:p>
                <a:r>
                  <a:rPr lang="en-US" dirty="0"/>
                  <a:t>Balance of Payments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m:t>
                      </m:r>
                      <m:r>
                        <a:rPr lang="en-US" b="0" i="1" smtClean="0">
                          <a:latin typeface="Cambria Math" panose="02040503050406030204" pitchFamily="18" charset="0"/>
                        </a:rPr>
                        <m:t>𝐸𝑂</m:t>
                      </m:r>
                      <m:r>
                        <a:rPr lang="en-US" b="0" i="1" smtClean="0">
                          <a:latin typeface="Cambria Math" panose="02040503050406030204" pitchFamily="18" charset="0"/>
                        </a:rPr>
                        <m:t>=0</m:t>
                      </m:r>
                    </m:oMath>
                  </m:oMathPara>
                </a14:m>
                <a:endParaRPr lang="en-US" dirty="0"/>
              </a:p>
              <a:p>
                <a:r>
                  <a:rPr lang="en-US" dirty="0"/>
                  <a:t>Assuming </a:t>
                </a:r>
                <a14:m>
                  <m:oMath xmlns:m="http://schemas.openxmlformats.org/officeDocument/2006/math">
                    <m:r>
                      <a:rPr lang="en-US" b="0" i="1" smtClean="0">
                        <a:latin typeface="Cambria Math" panose="02040503050406030204" pitchFamily="18" charset="0"/>
                      </a:rPr>
                      <m:t>𝐸𝑂</m:t>
                    </m:r>
                    <m:r>
                      <a:rPr lang="en-US" b="0" i="1" smtClean="0">
                        <a:latin typeface="Cambria Math" panose="02040503050406030204" pitchFamily="18" charset="0"/>
                      </a:rPr>
                      <m:t>=0</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𝐸𝑥𝑝𝑜𝑟𝑡𝑠</m:t>
                      </m:r>
                      <m:r>
                        <a:rPr lang="en-US" b="0" i="1" smtClean="0">
                          <a:latin typeface="Cambria Math" panose="02040503050406030204" pitchFamily="18" charset="0"/>
                        </a:rPr>
                        <m:t> −</m:t>
                      </m:r>
                      <m:r>
                        <a:rPr lang="en-US" b="0" i="1" smtClean="0">
                          <a:latin typeface="Cambria Math" panose="02040503050406030204" pitchFamily="18" charset="0"/>
                        </a:rPr>
                        <m:t>𝐼𝑚𝑝𝑜𝑟𝑡𝑠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𝑂𝑢𝑡𝑓𝑙𝑜𝑤𝑠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𝐼𝑛𝑓𝑙𝑜𝑤𝑠</m:t>
                      </m:r>
                    </m:oMath>
                  </m:oMathPara>
                </a14:m>
                <a:endParaRPr lang="en-US" dirty="0"/>
              </a:p>
              <a:p>
                <a:r>
                  <a:rPr lang="en-US" dirty="0"/>
                  <a:t>In other words</a:t>
                </a:r>
              </a:p>
              <a:p>
                <a:pPr lvl="1"/>
                <a:r>
                  <a:rPr lang="en-US" dirty="0"/>
                  <a:t>Value of foreign purchases of American goods and services and of American assets equals Value of American purchases of foreign goods and services and of foreign assets</a:t>
                </a:r>
              </a:p>
              <a:p>
                <a:r>
                  <a:rPr lang="en-US" dirty="0"/>
                  <a:t>These depend on the change in international reserves, which depends on exchange rates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086" t="-28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2638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552C-601A-5A66-8741-23AD7A625753}"/>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442820-6041-3873-15D9-D2F44035BCDE}"/>
                  </a:ext>
                </a:extLst>
              </p:cNvPr>
              <p:cNvSpPr>
                <a:spLocks noGrp="1"/>
              </p:cNvSpPr>
              <p:nvPr>
                <p:ph idx="1"/>
              </p:nvPr>
            </p:nvSpPr>
            <p:spPr>
              <a:xfrm>
                <a:off x="838200" y="1825624"/>
                <a:ext cx="10515600" cy="4961255"/>
              </a:xfrm>
            </p:spPr>
            <p:txBody>
              <a:bodyPr>
                <a:normAutofit fontScale="92500" lnSpcReduction="20000"/>
              </a:bodyPr>
              <a:lstStyle/>
              <a:p>
                <a:r>
                  <a:rPr lang="en-US" dirty="0"/>
                  <a:t>International Capital Flows and Trade Balance</a:t>
                </a:r>
              </a:p>
              <a:p>
                <a:pPr lvl="1"/>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positive: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&gt;(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negative: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&lt;(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r>
                  <a:rPr lang="en-US" dirty="0"/>
                  <a:t>Net foreign investment</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The excess of domestic saving over domestic investment</a:t>
                </a:r>
              </a:p>
              <a:p>
                <a:r>
                  <a:rPr lang="en-US" dirty="0"/>
                  <a:t>Net foreign investment equal trade balance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𝑁𝑋</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country is a net lender</a:t>
                </a:r>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country is a net borrower</a:t>
                </a:r>
              </a:p>
              <a:p>
                <a:r>
                  <a:rPr lang="en-US" dirty="0"/>
                  <a:t>National income accounts identity shows that the international flow of funds to finance capital accumulation and the international flow of goods and services are </a:t>
                </a:r>
                <a:r>
                  <a:rPr lang="en-US" b="1" dirty="0"/>
                  <a:t>two sides of the same coins</a:t>
                </a:r>
              </a:p>
              <a:p>
                <a:endParaRPr lang="en-US" dirty="0"/>
              </a:p>
            </p:txBody>
          </p:sp>
        </mc:Choice>
        <mc:Fallback>
          <p:sp>
            <p:nvSpPr>
              <p:cNvPr id="3" name="Content Placeholder 2">
                <a:extLst>
                  <a:ext uri="{FF2B5EF4-FFF2-40B4-BE49-F238E27FC236}">
                    <a16:creationId xmlns:a16="http://schemas.microsoft.com/office/drawing/2014/main" id="{CA442820-6041-3873-15D9-D2F44035BCDE}"/>
                  </a:ext>
                </a:extLst>
              </p:cNvPr>
              <p:cNvSpPr>
                <a:spLocks noGrp="1" noRot="1" noChangeAspect="1" noMove="1" noResize="1" noEditPoints="1" noAdjustHandles="1" noChangeArrowheads="1" noChangeShapeType="1" noTextEdit="1"/>
              </p:cNvSpPr>
              <p:nvPr>
                <p:ph idx="1"/>
              </p:nvPr>
            </p:nvSpPr>
            <p:spPr>
              <a:xfrm>
                <a:off x="838200" y="1825624"/>
                <a:ext cx="10515600" cy="4961255"/>
              </a:xfrm>
              <a:blipFill>
                <a:blip r:embed="rId2"/>
                <a:stretch>
                  <a:fillRect l="-965" t="-3061"/>
                </a:stretch>
              </a:blipFill>
            </p:spPr>
            <p:txBody>
              <a:bodyPr/>
              <a:lstStyle/>
              <a:p>
                <a:r>
                  <a:rPr lang="en-US">
                    <a:noFill/>
                  </a:rPr>
                  <a:t> </a:t>
                </a:r>
              </a:p>
            </p:txBody>
          </p:sp>
        </mc:Fallback>
      </mc:AlternateContent>
    </p:spTree>
    <p:extLst>
      <p:ext uri="{BB962C8B-B14F-4D97-AF65-F5344CB8AC3E}">
        <p14:creationId xmlns:p14="http://schemas.microsoft.com/office/powerpoint/2010/main" val="196840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determines net exports (current accounts)</a:t>
                </a:r>
              </a:p>
              <a:p>
                <a:r>
                  <a:rPr lang="en-US" dirty="0"/>
                  <a:t>We denote real exchange rate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the relative prices of domestic goods to foreign-produced goods</a:t>
                </a:r>
              </a:p>
              <a:p>
                <a:pPr marL="457200" lvl="1" indent="0">
                  <a:buNone/>
                </a:pPr>
                <a:r>
                  <a:rPr lang="en-US" b="0" dirty="0"/>
                  <a:t>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𝐺𝑜𝑜𝑑𝑠</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𝐺𝑜𝑜𝑑𝑠</m:t>
                        </m:r>
                      </m:den>
                    </m:f>
                  </m:oMath>
                </a14:m>
                <a:r>
                  <a:rPr lang="en-US" dirty="0"/>
                  <a:t> </a:t>
                </a:r>
              </a:p>
              <a:p>
                <a:pPr lvl="1"/>
                <a:r>
                  <a:rPr lang="en-US" dirty="0"/>
                  <a:t>It units are in goods not currency</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then we can exchange 1 domestic good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=2</m:t>
                    </m:r>
                  </m:oMath>
                </a14:m>
                <a:r>
                  <a:rPr lang="en-US" dirty="0"/>
                  <a:t>, then we can exchange 2 domestic goods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=0.5</m:t>
                    </m:r>
                  </m:oMath>
                </a14:m>
                <a:r>
                  <a:rPr lang="en-US" dirty="0"/>
                  <a:t>, then we can exchange 1 domestic good for 2 foreign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2467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nominal exchange rate, </a:t>
                </a:r>
                <a14:m>
                  <m:oMath xmlns:m="http://schemas.openxmlformats.org/officeDocument/2006/math">
                    <m:r>
                      <a:rPr lang="en-US" b="0" i="1" smtClean="0">
                        <a:latin typeface="Cambria Math" panose="02040503050406030204" pitchFamily="18" charset="0"/>
                      </a:rPr>
                      <m:t>𝑒</m:t>
                    </m:r>
                  </m:oMath>
                </a14:m>
                <a:r>
                  <a:rPr lang="en-US" dirty="0"/>
                  <a:t>, is a building block of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how many units of the home currency we get for 1 unit of foreign currency (e.g. 1 Euro)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den>
                      </m:f>
                    </m:oMath>
                  </m:oMathPara>
                </a14:m>
                <a:endParaRPr lang="en-US" dirty="0"/>
              </a:p>
              <a:p>
                <a:r>
                  <a:rPr lang="en-US" dirty="0"/>
                  <a:t>Using the euros as an example</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=2</m:t>
                    </m:r>
                  </m:oMath>
                </a14:m>
                <a:r>
                  <a:rPr lang="en-US" dirty="0"/>
                  <a:t>, then we exchange 2 dollars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then we exchange 1 dollar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=0.5</m:t>
                    </m:r>
                  </m:oMath>
                </a14:m>
                <a:r>
                  <a:rPr lang="en-US" dirty="0"/>
                  <a:t>, then we exchange 1 dollar for 2 euros</a:t>
                </a:r>
              </a:p>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9489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𝜀</m:t>
                    </m:r>
                  </m:oMath>
                </a14:m>
                <a:r>
                  <a:rPr lang="en-US" dirty="0"/>
                  <a:t> is our real exchange rate</a:t>
                </a:r>
              </a:p>
              <a:p>
                <a:pPr lvl="1"/>
                <a14:m>
                  <m:oMath xmlns:m="http://schemas.openxmlformats.org/officeDocument/2006/math">
                    <m:r>
                      <a:rPr lang="en-US" b="0" i="1" smtClean="0">
                        <a:latin typeface="Cambria Math" panose="02040503050406030204" pitchFamily="18" charset="0"/>
                      </a:rPr>
                      <m:t>𝑒</m:t>
                    </m:r>
                  </m:oMath>
                </a14:m>
                <a:r>
                  <a:rPr lang="en-US" dirty="0"/>
                  <a:t> is our nominal exchange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is how much 1 foreign good requires in foreign currency to purchase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is how much 1 domestic good requires in domestic currency to purchase</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foreign currency to purchase </a:t>
                </a:r>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domestic currency</a:t>
                </a:r>
              </a:p>
              <a:p>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home currency will purchase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a14:m>
                <a:r>
                  <a:rPr lang="en-US" dirty="0"/>
                  <a:t> units of domestic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34924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depend positively on the real exchange rate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m:oMathPara>
                </a14:m>
                <a:endParaRPr lang="en-US" dirty="0"/>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increase (depreciation)</a:t>
                </a:r>
              </a:p>
              <a:p>
                <a:pPr lvl="1"/>
                <a:r>
                  <a:rPr lang="en-US" dirty="0"/>
                  <a:t>Exports rise since domestic goods are relatively cheap, and foreigners buy more domestic goods</a:t>
                </a:r>
              </a:p>
              <a:p>
                <a:pPr lvl="1"/>
                <a:r>
                  <a:rPr lang="en-US" dirty="0"/>
                  <a:t>Imports fall since foreign-produced goods are relatively more expensive</a:t>
                </a:r>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falls (appreciation)</a:t>
                </a:r>
              </a:p>
              <a:p>
                <a:pPr lvl="1"/>
                <a:r>
                  <a:rPr lang="en-US" dirty="0"/>
                  <a:t>Exports fall, since domestic goods are relatively expensive, and foreigners buy fewer domestic goods </a:t>
                </a:r>
              </a:p>
              <a:p>
                <a:pPr lvl="1"/>
                <a:r>
                  <a:rPr lang="en-US" dirty="0"/>
                  <a:t>Imports rise, since foreign-produced goods are relatively cheaper</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266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There are other factors </a:t>
                </a:r>
                <a14:m>
                  <m:oMath xmlns:m="http://schemas.openxmlformats.org/officeDocument/2006/math">
                    <m:r>
                      <a:rPr lang="en-US" b="0" i="1" smtClean="0">
                        <a:latin typeface="Cambria Math" panose="02040503050406030204" pitchFamily="18" charset="0"/>
                      </a:rPr>
                      <m:t>𝑁𝑋</m:t>
                    </m:r>
                  </m:oMath>
                </a14:m>
                <a:r>
                  <a:rPr lang="en-US" dirty="0"/>
                  <a:t> depends on besides real exchange rates</a:t>
                </a:r>
              </a:p>
              <a:p>
                <a:pPr lvl="1"/>
                <a:r>
                  <a:rPr lang="en-US" dirty="0"/>
                  <a:t>We see that they also depend on foreign real interest rate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endParaRPr lang="en-US" dirty="0"/>
              </a:p>
              <a:p>
                <a:r>
                  <a:rPr lang="en-US" dirty="0"/>
                  <a:t>These other factors are combined into a factor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These will be other exogenous factors that cause fluctuations in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Examples: trade agreements, tariffs, barriers to trade, trade unions, etc.</a:t>
                </a:r>
              </a:p>
              <a:p>
                <a:r>
                  <a:rPr lang="en-US" dirty="0"/>
                  <a:t>We normalize </a:t>
                </a:r>
                <a14:m>
                  <m:oMath xmlns:m="http://schemas.openxmlformats.org/officeDocument/2006/math">
                    <m:r>
                      <a:rPr lang="en-US" b="0" i="1" smtClean="0">
                        <a:latin typeface="Cambria Math" panose="02040503050406030204" pitchFamily="18" charset="0"/>
                      </a:rPr>
                      <m:t>𝑄</m:t>
                    </m:r>
                  </m:oMath>
                </a14:m>
                <a:r>
                  <a:rPr lang="en-US" dirty="0"/>
                  <a:t> so that an increase in </a:t>
                </a:r>
                <a14:m>
                  <m:oMath xmlns:m="http://schemas.openxmlformats.org/officeDocument/2006/math">
                    <m:r>
                      <a:rPr lang="en-US" b="0" i="1" smtClean="0">
                        <a:latin typeface="Cambria Math" panose="02040503050406030204" pitchFamily="18" charset="0"/>
                      </a:rPr>
                      <m:t>𝑄</m:t>
                    </m:r>
                  </m:oMath>
                </a14:m>
                <a:r>
                  <a:rPr lang="en-US" dirty="0"/>
                  <a:t> causes </a:t>
                </a:r>
                <a14:m>
                  <m:oMath xmlns:m="http://schemas.openxmlformats.org/officeDocument/2006/math">
                    <m:r>
                      <a:rPr lang="en-US" b="0" i="1" smtClean="0">
                        <a:latin typeface="Cambria Math" panose="02040503050406030204" pitchFamily="18" charset="0"/>
                      </a:rPr>
                      <m:t>𝑁𝑋</m:t>
                    </m:r>
                  </m:oMath>
                </a14:m>
                <a:r>
                  <a:rPr lang="en-US" dirty="0"/>
                  <a:t> to increase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428109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If </a:t>
                </a:r>
                <a14:m>
                  <m:oMath xmlns:m="http://schemas.openxmlformats.org/officeDocument/2006/math">
                    <m:r>
                      <a:rPr lang="en-US" b="0" i="1" smtClean="0">
                        <a:latin typeface="Cambria Math" panose="02040503050406030204" pitchFamily="18" charset="0"/>
                      </a:rPr>
                      <m:t>𝑁𝑋</m:t>
                    </m:r>
                  </m:oMath>
                </a14:m>
                <a:r>
                  <a:rPr lang="en-US" dirty="0"/>
                  <a:t> depends upon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what does </a:t>
                </a:r>
                <a14:m>
                  <m:oMath xmlns:m="http://schemas.openxmlformats.org/officeDocument/2006/math">
                    <m:r>
                      <a:rPr lang="en-US" b="0" i="1" smtClean="0">
                        <a:latin typeface="Cambria Math" panose="02040503050406030204" pitchFamily="18" charset="0"/>
                      </a:rPr>
                      <m:t>𝜀</m:t>
                    </m:r>
                  </m:oMath>
                </a14:m>
                <a:r>
                  <a:rPr lang="en-US" dirty="0"/>
                  <a:t> depend on?</a:t>
                </a:r>
              </a:p>
              <a:p>
                <a14:m>
                  <m:oMath xmlns:m="http://schemas.openxmlformats.org/officeDocument/2006/math">
                    <m:r>
                      <a:rPr lang="en-US" b="0" i="1" smtClean="0">
                        <a:latin typeface="Cambria Math" panose="02040503050406030204" pitchFamily="18" charset="0"/>
                      </a:rPr>
                      <m:t>𝜀</m:t>
                    </m:r>
                  </m:oMath>
                </a14:m>
                <a:r>
                  <a:rPr lang="en-US" dirty="0"/>
                  <a:t> depends on the 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r>
                  <a:rPr lang="en-US" dirty="0"/>
                  <a:t>We assume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exogenous</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domestic savings</a:t>
                </a:r>
              </a:p>
              <a:p>
                <a:pPr lvl="1"/>
                <a:r>
                  <a:rPr lang="en-US" dirty="0"/>
                  <a:t>This will drive up demand for home goods relative to foreign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appreciate </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foreign savings</a:t>
                </a:r>
              </a:p>
              <a:p>
                <a:pPr lvl="1"/>
                <a:r>
                  <a:rPr lang="en-US" dirty="0"/>
                  <a:t>This will drive up demand for foreign goods relative to domestic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depreciate</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7439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a:t>
                </a:r>
                <a14:m>
                  <m:oMath xmlns:m="http://schemas.openxmlformats.org/officeDocument/2006/math">
                    <m:r>
                      <a:rPr lang="en-US" b="0" i="1" smtClean="0">
                        <a:latin typeface="Cambria Math" panose="02040503050406030204" pitchFamily="18" charset="0"/>
                      </a:rPr>
                      <m:t>𝜀</m:t>
                    </m:r>
                  </m:oMath>
                </a14:m>
                <a:r>
                  <a:rPr lang="en-US" dirty="0"/>
                  <a:t> is a decreasing function of real interest rate differential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is some function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that is decreasing</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𝜕𝜀</m:t>
                          </m:r>
                        </m:num>
                        <m:den>
                          <m:r>
                            <a:rPr lang="en-US" b="0" i="1" smtClean="0">
                              <a:latin typeface="Cambria Math" panose="02040503050406030204" pitchFamily="18" charset="0"/>
                            </a:rPr>
                            <m:t>𝜕</m:t>
                          </m:r>
                          <m:r>
                            <a:rPr lang="en-US" b="0" i="1" smtClean="0">
                              <a:latin typeface="Cambria Math" panose="02040503050406030204" pitchFamily="18" charset="0"/>
                            </a:rPr>
                            <m:t>h</m:t>
                          </m:r>
                        </m:den>
                      </m:f>
                      <m:r>
                        <a:rPr lang="en-US" b="0" i="1" smtClean="0">
                          <a:latin typeface="Cambria Math" panose="02040503050406030204" pitchFamily="18" charset="0"/>
                        </a:rPr>
                        <m:t>&lt;0</m:t>
                      </m:r>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3871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are increasing with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endParaRPr lang="en-US" dirty="0"/>
              </a:p>
              <a:p>
                <a:r>
                  <a:rPr lang="en-US" dirty="0"/>
                  <a:t>Such that,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are decreasing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Our net export can be formalized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m:oMathPara>
                </a14:m>
                <a:endParaRPr lang="en-US" dirty="0"/>
              </a:p>
              <a:p>
                <a:r>
                  <a:rPr lang="en-US" dirty="0"/>
                  <a:t>Where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den>
                      </m:f>
                      <m:r>
                        <a:rPr lang="en-US" b="0" i="1" smtClean="0">
                          <a:latin typeface="Cambria Math" panose="02040503050406030204" pitchFamily="18" charset="0"/>
                        </a:rPr>
                        <m:t>&lt;0</m:t>
                      </m:r>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64365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2C8-5461-2363-2C88-083899B8FC8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50F9D185-65F2-1C73-C7B7-484D3BDF0B2F}"/>
              </a:ext>
            </a:extLst>
          </p:cNvPr>
          <p:cNvSpPr>
            <a:spLocks noGrp="1"/>
          </p:cNvSpPr>
          <p:nvPr>
            <p:ph idx="1"/>
          </p:nvPr>
        </p:nvSpPr>
        <p:spPr/>
        <p:txBody>
          <a:bodyPr/>
          <a:lstStyle/>
          <a:p>
            <a:r>
              <a:rPr lang="en-US" dirty="0"/>
              <a:t>Discussion 11 is available</a:t>
            </a:r>
          </a:p>
          <a:p>
            <a:r>
              <a:rPr lang="en-US" dirty="0"/>
              <a:t>Problem Set 4 is due on Sunday Feb 11</a:t>
            </a:r>
          </a:p>
          <a:p>
            <a:r>
              <a:rPr lang="en-US" dirty="0"/>
              <a:t>Study Guide will be available </a:t>
            </a:r>
          </a:p>
        </p:txBody>
      </p:sp>
    </p:spTree>
    <p:extLst>
      <p:ext uri="{BB962C8B-B14F-4D97-AF65-F5344CB8AC3E}">
        <p14:creationId xmlns:p14="http://schemas.microsoft.com/office/powerpoint/2010/main" val="13964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1038840" cy="5032375"/>
              </a:xfrm>
            </p:spPr>
            <p:txBody>
              <a:bodyPr>
                <a:normAutofit/>
              </a:bodyPr>
              <a:lstStyle/>
              <a:p>
                <a:r>
                  <a:rPr lang="en-US" dirty="0"/>
                  <a:t>Our Euler Equation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In a closed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r>
                  <a:rPr lang="en-US" dirty="0"/>
                  <a:t>In an open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1038840" cy="5032375"/>
              </a:xfrm>
              <a:blipFill>
                <a:blip r:embed="rId2"/>
                <a:stretch>
                  <a:fillRect l="-1034" t="-2015"/>
                </a:stretch>
              </a:blipFill>
            </p:spPr>
            <p:txBody>
              <a:bodyPr/>
              <a:lstStyle/>
              <a:p>
                <a:r>
                  <a:rPr lang="en-US">
                    <a:noFill/>
                  </a:rPr>
                  <a:t> </a:t>
                </a:r>
              </a:p>
            </p:txBody>
          </p:sp>
        </mc:Fallback>
      </mc:AlternateContent>
    </p:spTree>
    <p:extLst>
      <p:ext uri="{BB962C8B-B14F-4D97-AF65-F5344CB8AC3E}">
        <p14:creationId xmlns:p14="http://schemas.microsoft.com/office/powerpoint/2010/main" val="34771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We can summarize our equations in our IS-LM model</a:t>
                </a:r>
              </a:p>
              <a:p>
                <a:r>
                  <a:rPr lang="en-US" dirty="0"/>
                  <a:t>Consumption demand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e>
                      </m:d>
                    </m:oMath>
                  </m:oMathPara>
                </a14:m>
                <a:endParaRPr lang="en-US" b="0" dirty="0"/>
              </a:p>
              <a:p>
                <a:r>
                  <a:rPr lang="en-US" dirty="0"/>
                  <a:t>Investment demand (note: there could be foreign direct investment)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num>
                            <m:den>
                              <m:r>
                                <a:rPr lang="en-US" b="0" i="1" smtClean="0">
                                  <a:latin typeface="Cambria Math" panose="02040503050406030204" pitchFamily="18" charset="0"/>
                                </a:rPr>
                                <m:t>𝐴</m:t>
                              </m:r>
                            </m:den>
                          </m:f>
                        </m:e>
                      </m:d>
                    </m:oMath>
                  </m:oMathPara>
                </a14:m>
                <a:endParaRPr lang="en-US" dirty="0"/>
              </a:p>
              <a:p>
                <a:r>
                  <a:rPr lang="en-US" dirty="0"/>
                  <a:t>Note: that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in an open economy</a:t>
                </a:r>
              </a:p>
              <a:p>
                <a:r>
                  <a:rPr lang="en-US" dirty="0"/>
                  <a:t>GDP Accounting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33656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With perfect competition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With fully flexible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With partially sticky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den>
                    </m:f>
                  </m:oMath>
                </a14:m>
                <a:endParaRPr lang="en-US" dirty="0"/>
              </a:p>
              <a:p>
                <a:r>
                  <a:rPr lang="en-US" dirty="0"/>
                  <a:t>With rational expectations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𝜖</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48770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The Point: Our aggregate supply can be summarized b</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oMath>
                </a14:m>
                <a:endParaRPr lang="en-US" dirty="0"/>
              </a:p>
              <a:p>
                <a:r>
                  <a:rPr lang="en-US" dirty="0"/>
                  <a:t>We have our Money Market Equilibrium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a:p>
                <a:r>
                  <a:rPr lang="en-US" dirty="0"/>
                  <a:t>We have our Net Exports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m:oMathPara>
                </a14:m>
                <a:endParaRPr lang="en-US" b="0"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23802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119186"/>
              </a:xfrm>
            </p:spPr>
            <p:txBody>
              <a:bodyPr>
                <a:normAutofit fontScale="92500" lnSpcReduction="10000"/>
              </a:bodyPr>
              <a:lstStyle/>
              <a:p>
                <a:r>
                  <a:rPr lang="en-US" dirty="0"/>
                  <a:t>We can summarize our IS-LM and Aggregate Demand and Supply</a:t>
                </a:r>
              </a:p>
              <a:p>
                <a:r>
                  <a:rPr lang="en-US" b="0" dirty="0"/>
                  <a:t>Euler’s Equation: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a14:m>
                <a:endParaRPr lang="en-US" b="0" dirty="0"/>
              </a:p>
              <a:p>
                <a:r>
                  <a:rPr lang="en-US" dirty="0"/>
                  <a:t>Investment Demand Schedule: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a14:m>
                <a:endParaRPr lang="en-US" dirty="0"/>
              </a:p>
              <a:p>
                <a:r>
                  <a:rPr lang="en-US" dirty="0"/>
                  <a:t>Net Exports: 				</a:t>
                </a:r>
                <a14:m>
                  <m:oMath xmlns:m="http://schemas.openxmlformats.org/officeDocument/2006/math">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a14:m>
                <a:endParaRPr lang="en-US" dirty="0"/>
              </a:p>
              <a:p>
                <a:r>
                  <a:rPr lang="en-US" dirty="0"/>
                  <a:t>Labor Supply: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r>
                  <a:rPr lang="en-US" dirty="0"/>
                  <a:t>Labor Demand: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r>
                  <a:rPr lang="en-US" dirty="0"/>
                  <a:t>Production Function: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a:p>
                <a:r>
                  <a:rPr lang="en-US" dirty="0"/>
                  <a:t>Money Market Equilibrium: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r>
                  <a:rPr lang="en-US" dirty="0"/>
                  <a:t>Fisher’s Equation: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a:p>
                <a:r>
                  <a:rPr lang="en-US" dirty="0"/>
                  <a:t>Real Exchange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Nominal Exchange Rates: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119186"/>
              </a:xfrm>
              <a:blipFill>
                <a:blip r:embed="rId2"/>
                <a:stretch>
                  <a:fillRect l="-831" t="-2228" b="-743"/>
                </a:stretch>
              </a:blipFill>
            </p:spPr>
            <p:txBody>
              <a:bodyPr/>
              <a:lstStyle/>
              <a:p>
                <a:r>
                  <a:rPr lang="en-US">
                    <a:noFill/>
                  </a:rPr>
                  <a:t> </a:t>
                </a:r>
              </a:p>
            </p:txBody>
          </p:sp>
        </mc:Fallback>
      </mc:AlternateContent>
    </p:spTree>
    <p:extLst>
      <p:ext uri="{BB962C8B-B14F-4D97-AF65-F5344CB8AC3E}">
        <p14:creationId xmlns:p14="http://schemas.microsoft.com/office/powerpoint/2010/main" val="1166444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C31D-EF3C-4884-9F85-A4210AB4C125}"/>
              </a:ext>
            </a:extLst>
          </p:cNvPr>
          <p:cNvSpPr>
            <a:spLocks noGrp="1"/>
          </p:cNvSpPr>
          <p:nvPr>
            <p:ph type="title"/>
          </p:nvPr>
        </p:nvSpPr>
        <p:spPr/>
        <p:txBody>
          <a:bodyPr/>
          <a:lstStyle/>
          <a:p>
            <a:r>
              <a:rPr lang="en-US" dirty="0"/>
              <a:t>Adding Net Exports to Price Flexible Model </a:t>
            </a:r>
          </a:p>
        </p:txBody>
      </p:sp>
      <p:sp>
        <p:nvSpPr>
          <p:cNvPr id="3" name="Text Placeholder 2">
            <a:extLst>
              <a:ext uri="{FF2B5EF4-FFF2-40B4-BE49-F238E27FC236}">
                <a16:creationId xmlns:a16="http://schemas.microsoft.com/office/drawing/2014/main" id="{BC89C898-6A6E-0B45-4FCC-9B69D4239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986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We’ll explore adding net exports to price flexible models</a:t>
                </a:r>
              </a:p>
              <a:p>
                <a:r>
                  <a:rPr lang="en-US" dirty="0"/>
                  <a:t>Small monopolistic firms respond to increases in demand and increase prices as output increases</a:t>
                </a:r>
              </a:p>
              <a:p>
                <a:r>
                  <a:rPr lang="en-US" dirty="0"/>
                  <a:t>Our IS Equation will depend on our</a:t>
                </a:r>
              </a:p>
              <a:p>
                <a:pPr lvl="1"/>
                <a:r>
                  <a:rPr lang="en-US" dirty="0"/>
                  <a:t>Household consumption decisions</a:t>
                </a:r>
              </a:p>
              <a:p>
                <a:pPr lvl="1"/>
                <a:r>
                  <a:rPr lang="en-US" dirty="0"/>
                  <a:t>Investment decisions</a:t>
                </a:r>
              </a:p>
              <a:p>
                <a:pPr lvl="1"/>
                <a:r>
                  <a:rPr lang="en-US" dirty="0"/>
                  <a:t>Government spending (keeping Ricardian Equivalence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r>
                      <a:rPr lang="en-US" b="0" i="1" smtClean="0">
                        <a:latin typeface="Cambria Math" panose="02040503050406030204" pitchFamily="18" charset="0"/>
                      </a:rPr>
                      <m:t>&gt;0,</m:t>
                    </m:r>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den>
                    </m:f>
                    <m:r>
                      <a:rPr lang="en-US" b="0" i="1" smtClean="0">
                        <a:latin typeface="Cambria Math" panose="02040503050406030204" pitchFamily="18" charset="0"/>
                      </a:rPr>
                      <m:t>&lt;0</m:t>
                    </m:r>
                  </m:oMath>
                </a14:m>
                <a:r>
                  <a:rPr lang="en-US" dirty="0"/>
                  <a:t>)</a:t>
                </a:r>
              </a:p>
              <a:p>
                <a:pPr lvl="1"/>
                <a:r>
                  <a:rPr lang="en-US" dirty="0"/>
                  <a:t>Net exports</a:t>
                </a:r>
              </a:p>
              <a:p>
                <a:r>
                  <a:rPr lang="en-US" dirty="0"/>
                  <a:t>Recall</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𝐺</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𝑁𝑋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𝜀</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e>
                      </m:d>
                      <m:r>
                        <a:rPr lang="en-US" b="0" i="1" smtClean="0">
                          <a:latin typeface="Cambria Math" panose="02040503050406030204" pitchFamily="18" charset="0"/>
                        </a:rPr>
                        <m:t>=0</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a:stretch>
              </a:blipFill>
            </p:spPr>
            <p:txBody>
              <a:bodyPr/>
              <a:lstStyle/>
              <a:p>
                <a:r>
                  <a:rPr lang="en-US">
                    <a:noFill/>
                  </a:rPr>
                  <a:t> </a:t>
                </a:r>
              </a:p>
            </p:txBody>
          </p:sp>
        </mc:Fallback>
      </mc:AlternateContent>
    </p:spTree>
    <p:extLst>
      <p:ext uri="{BB962C8B-B14F-4D97-AF65-F5344CB8AC3E}">
        <p14:creationId xmlns:p14="http://schemas.microsoft.com/office/powerpoint/2010/main" val="247603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Consumption, Investment, and Exports (net exports) are decreasing with 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 </a:t>
                </a:r>
                <a14:m>
                  <m:oMath xmlns:m="http://schemas.openxmlformats.org/officeDocument/2006/math">
                    <m:r>
                      <a:rPr lang="en-US" b="0" i="1" smtClean="0">
                        <a:latin typeface="Cambria Math" panose="02040503050406030204" pitchFamily="18" charset="0"/>
                      </a:rPr>
                      <m:t>𝜀</m:t>
                    </m:r>
                  </m:oMath>
                </a14:m>
                <a:r>
                  <a:rPr lang="en-US" dirty="0"/>
                  <a:t> falls due to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a:t>
                </a:r>
              </a:p>
              <a:p>
                <a:pPr lvl="1"/>
                <a14:m>
                  <m:oMath xmlns:m="http://schemas.openxmlformats.org/officeDocument/2006/math">
                    <m:r>
                      <a:rPr lang="en-US" b="0" i="1" smtClean="0">
                        <a:latin typeface="Cambria Math" panose="02040503050406030204" pitchFamily="18" charset="0"/>
                      </a:rPr>
                      <m:t>𝑋</m:t>
                    </m:r>
                  </m:oMath>
                </a14:m>
                <a:r>
                  <a:rPr lang="en-US" dirty="0"/>
                  <a:t> imports rise as they get relatively cheaper to domestic goods</a:t>
                </a:r>
              </a:p>
              <a:p>
                <a:r>
                  <a:rPr lang="en-US" dirty="0"/>
                  <a:t>Slope of the IS curve</a:t>
                </a:r>
              </a:p>
              <a:p>
                <a:pPr lvl="1"/>
                <a:r>
                  <a:rPr lang="en-US" dirty="0"/>
                  <a:t>The IS curve is usually steeper in the closed economy</a:t>
                </a:r>
              </a:p>
              <a:p>
                <a:pPr lvl="1"/>
                <a:r>
                  <a:rPr lang="en-US" dirty="0"/>
                  <a:t>The IS curve is usually flatter in an open economy</a:t>
                </a:r>
              </a:p>
              <a:p>
                <a:r>
                  <a:rPr lang="en-US" dirty="0"/>
                  <a:t>Why?</a:t>
                </a:r>
              </a:p>
              <a:p>
                <a:pPr lvl="1"/>
                <a:r>
                  <a:rPr lang="en-US" dirty="0"/>
                  <a:t>Expenditures fall more in the open economy more than closed economy due to declines in net exports</a:t>
                </a:r>
              </a:p>
              <a:p>
                <a:pPr lvl="1"/>
                <a:r>
                  <a:rPr lang="en-US" dirty="0"/>
                  <a:t>Open economies are more elastic or more sensitive to changes in the domestic interest rate</a:t>
                </a:r>
              </a:p>
              <a:p>
                <a:pPr lvl="1"/>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r="-1867"/>
                </a:stretch>
              </a:blipFill>
            </p:spPr>
            <p:txBody>
              <a:bodyPr/>
              <a:lstStyle/>
              <a:p>
                <a:r>
                  <a:rPr lang="en-US">
                    <a:noFill/>
                  </a:rPr>
                  <a:t> </a:t>
                </a:r>
              </a:p>
            </p:txBody>
          </p:sp>
        </mc:Fallback>
      </mc:AlternateContent>
    </p:spTree>
    <p:extLst>
      <p:ext uri="{BB962C8B-B14F-4D97-AF65-F5344CB8AC3E}">
        <p14:creationId xmlns:p14="http://schemas.microsoft.com/office/powerpoint/2010/main" val="401318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Open Small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lnSpcReduction="10000"/>
              </a:bodyPr>
              <a:lstStyle/>
              <a:p>
                <a:r>
                  <a:rPr lang="en-US" dirty="0"/>
                  <a:t>An extreme version of a flatter IS curve is the small open economy </a:t>
                </a:r>
              </a:p>
              <a:p>
                <a:r>
                  <a:rPr lang="en-US" dirty="0"/>
                  <a:t>This economy completely sensitive to any changes in the domestic interest rate</a:t>
                </a:r>
              </a:p>
              <a:p>
                <a:r>
                  <a:rPr lang="en-US" dirty="0"/>
                  <a:t>The elasticity of real exchange rate is </a:t>
                </a:r>
                <a:br>
                  <a:rPr lang="en-US" dirty="0"/>
                </a:br>
                <a:r>
                  <a:rPr lang="en-US" dirty="0"/>
                  <a:t>infinity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den>
                    </m:f>
                    <m:r>
                      <a:rPr lang="en-US" b="0" i="1" smtClean="0">
                        <a:latin typeface="Cambria Math" panose="02040503050406030204" pitchFamily="18" charset="0"/>
                      </a:rPr>
                      <m:t>→−∞</m:t>
                    </m:r>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decrease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br>
                  <a:rPr lang="en-US" dirty="0"/>
                </a:br>
                <a:r>
                  <a:rPr lang="en-US" dirty="0"/>
                  <a:t>would trigger a very large response</a:t>
                </a:r>
              </a:p>
              <a:p>
                <a:r>
                  <a:rPr lang="en-US" dirty="0"/>
                  <a:t>A slight real interest rate differential will</a:t>
                </a:r>
                <a:br>
                  <a:rPr lang="en-US" dirty="0"/>
                </a:br>
                <a:r>
                  <a:rPr lang="en-US" dirty="0"/>
                  <a:t>cause all capital would leave or enter the </a:t>
                </a:r>
                <a:br>
                  <a:rPr lang="en-US" dirty="0"/>
                </a:br>
                <a:r>
                  <a:rPr lang="en-US" dirty="0"/>
                  <a:t>country depending in the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In a open small economy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a:t>
                </a:r>
                <a:br>
                  <a:rPr lang="en-US" dirty="0"/>
                </a:br>
                <a:r>
                  <a:rPr lang="en-US" dirty="0"/>
                  <a:t>the IS curve is flat</a:t>
                </a:r>
              </a:p>
              <a:p>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2723" b="-7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E3C53CC-439F-84D3-E9D4-B98275CB4BAA}"/>
              </a:ext>
            </a:extLst>
          </p:cNvPr>
          <p:cNvPicPr>
            <a:picLocks noChangeAspect="1"/>
          </p:cNvPicPr>
          <p:nvPr/>
        </p:nvPicPr>
        <p:blipFill>
          <a:blip r:embed="rId3"/>
          <a:stretch>
            <a:fillRect/>
          </a:stretch>
        </p:blipFill>
        <p:spPr>
          <a:xfrm>
            <a:off x="7075824" y="3014980"/>
            <a:ext cx="5116176" cy="3670300"/>
          </a:xfrm>
          <a:prstGeom prst="rect">
            <a:avLst/>
          </a:prstGeom>
        </p:spPr>
      </p:pic>
    </p:spTree>
    <p:extLst>
      <p:ext uri="{BB962C8B-B14F-4D97-AF65-F5344CB8AC3E}">
        <p14:creationId xmlns:p14="http://schemas.microsoft.com/office/powerpoint/2010/main" val="370124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p:txBody>
              <a:bodyPr>
                <a:normAutofit/>
              </a:bodyPr>
              <a:lstStyle/>
              <a:p>
                <a:r>
                  <a:rPr lang="en-US" dirty="0"/>
                  <a:t>We will first focus on the factors that shift our IS curve in an open economy</a:t>
                </a:r>
              </a:p>
              <a:p>
                <a:r>
                  <a:rPr lang="en-US" dirty="0"/>
                  <a:t>We’ll look at our exogenous factors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endParaRPr lang="en-US" dirty="0"/>
              </a:p>
              <a:p>
                <a:pPr lvl="1"/>
                <a:r>
                  <a:rPr lang="en-US" dirty="0"/>
                  <a:t>We’ll also assume that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endParaRPr lang="en-US" dirty="0"/>
              </a:p>
              <a:p>
                <a:r>
                  <a:rPr lang="en-US" dirty="0"/>
                  <a:t>These factors shift the IS curve the same whether open or closed economy</a:t>
                </a:r>
              </a:p>
              <a:p>
                <a:pPr lvl="1"/>
                <a:r>
                  <a:rPr lang="en-US" dirty="0"/>
                  <a:t>However, the change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be different</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in </a:t>
                </a:r>
                <a14:m>
                  <m:oMath xmlns:m="http://schemas.openxmlformats.org/officeDocument/2006/math">
                    <m:r>
                      <a:rPr lang="en-US" b="0" i="1" smtClean="0">
                        <a:latin typeface="Cambria Math" panose="02040503050406030204" pitchFamily="18" charset="0"/>
                      </a:rPr>
                      <m:t>𝜏</m:t>
                    </m:r>
                  </m:oMath>
                </a14:m>
                <a:r>
                  <a:rPr lang="en-US" dirty="0"/>
                  <a:t> will shift our aggregate supply</a:t>
                </a:r>
              </a:p>
              <a:p>
                <a:pPr lvl="1"/>
                <a:r>
                  <a:rPr lang="en-US" dirty="0"/>
                  <a:t>Recall from the RBC model</a:t>
                </a:r>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blipFill>
                <a:blip r:embed="rId2"/>
                <a:stretch>
                  <a:fillRect l="-1086" t="-2326" b="-3198"/>
                </a:stretch>
              </a:blipFill>
            </p:spPr>
            <p:txBody>
              <a:bodyPr/>
              <a:lstStyle/>
              <a:p>
                <a:r>
                  <a:rPr lang="en-US">
                    <a:noFill/>
                  </a:rPr>
                  <a:t> </a:t>
                </a:r>
              </a:p>
            </p:txBody>
          </p:sp>
        </mc:Fallback>
      </mc:AlternateContent>
    </p:spTree>
    <p:extLst>
      <p:ext uri="{BB962C8B-B14F-4D97-AF65-F5344CB8AC3E}">
        <p14:creationId xmlns:p14="http://schemas.microsoft.com/office/powerpoint/2010/main" val="2558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0AC0-E07A-ED41-BDFA-07CFBE0B3ED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A46CFF8-1D1C-8716-EB44-B6255B8D3571}"/>
              </a:ext>
            </a:extLst>
          </p:cNvPr>
          <p:cNvSpPr>
            <a:spLocks noGrp="1"/>
          </p:cNvSpPr>
          <p:nvPr>
            <p:ph idx="1"/>
          </p:nvPr>
        </p:nvSpPr>
        <p:spPr/>
        <p:txBody>
          <a:bodyPr/>
          <a:lstStyle/>
          <a:p>
            <a:r>
              <a:rPr lang="en-US" dirty="0"/>
              <a:t>Exports, Imports, and Exchange Rates</a:t>
            </a:r>
          </a:p>
          <a:p>
            <a:r>
              <a:rPr lang="en-US" dirty="0"/>
              <a:t>Adding Net Exports to Flexible Price Model</a:t>
            </a:r>
          </a:p>
          <a:p>
            <a:r>
              <a:rPr lang="en-US" dirty="0"/>
              <a:t>Shocks in Price Flexible model</a:t>
            </a:r>
          </a:p>
          <a:p>
            <a:r>
              <a:rPr lang="en-US" dirty="0"/>
              <a:t>Adding Net Exports to Sticky Price Model</a:t>
            </a:r>
          </a:p>
          <a:p>
            <a:r>
              <a:rPr lang="en-US" dirty="0"/>
              <a:t>Shocks in Sticky Price Model</a:t>
            </a:r>
          </a:p>
          <a:p>
            <a:r>
              <a:rPr lang="en-US" dirty="0"/>
              <a:t>Fixed Exchange Rate Policies</a:t>
            </a:r>
          </a:p>
        </p:txBody>
      </p:sp>
    </p:spTree>
    <p:extLst>
      <p:ext uri="{BB962C8B-B14F-4D97-AF65-F5344CB8AC3E}">
        <p14:creationId xmlns:p14="http://schemas.microsoft.com/office/powerpoint/2010/main" val="109169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 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r>
                  <a:rPr lang="en-US" dirty="0"/>
                  <a:t>First, we will assume an exogenous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r>
                  <a:rPr lang="en-US" b="0" dirty="0"/>
                  <a:t> </a:t>
                </a:r>
              </a:p>
              <a:p>
                <a:r>
                  <a:rPr lang="en-US" dirty="0"/>
                  <a:t>Recall from our RBC</a:t>
                </a:r>
              </a:p>
              <a:p>
                <a:pPr lvl="1"/>
                <a:r>
                  <a:rPr lang="en-US" dirty="0"/>
                  <a:t>Households make supply decisions with: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Firms make demand decisions with: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However,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never is in any of these </a:t>
                </a:r>
                <a:br>
                  <a:rPr lang="en-US" dirty="0"/>
                </a:br>
                <a:r>
                  <a:rPr lang="en-US" dirty="0"/>
                  <a:t>decisions, so the aggregate supply curve</a:t>
                </a:r>
                <a:br>
                  <a:rPr lang="en-US" dirty="0"/>
                </a:br>
                <a:r>
                  <a:rPr lang="en-US" dirty="0"/>
                  <a:t>is vertical, when compared to the IS curve</a:t>
                </a:r>
              </a:p>
              <a:p>
                <a:r>
                  <a:rPr lang="en-US" dirty="0"/>
                  <a:t>Recall that the IS equation does depends on</a:t>
                </a:r>
                <a:br>
                  <a:rPr lang="en-US" dirty="0"/>
                </a:br>
                <a14:m>
                  <m:oMath xmlns:m="http://schemas.openxmlformats.org/officeDocument/2006/math">
                    <m:r>
                      <a:rPr lang="en-US" b="0" i="1" smtClean="0">
                        <a:latin typeface="Cambria Math" panose="02040503050406030204" pitchFamily="18" charset="0"/>
                      </a:rPr>
                      <m:t>𝑌</m:t>
                    </m:r>
                  </m:oMath>
                </a14:m>
                <a:r>
                  <a:rPr lang="en-US" dirty="0"/>
                  <a:t> and and </a:t>
                </a:r>
                <a14:m>
                  <m:oMath xmlns:m="http://schemas.openxmlformats.org/officeDocument/2006/math">
                    <m:r>
                      <a:rPr lang="en-US" b="0" i="1" smtClean="0">
                        <a:latin typeface="Cambria Math" panose="02040503050406030204" pitchFamily="18" charset="0"/>
                      </a:rPr>
                      <m:t>𝑖</m:t>
                    </m:r>
                  </m:oMath>
                </a14:m>
                <a:r>
                  <a:rPr lang="en-US" dirty="0"/>
                  <a:t> (or </a:t>
                </a:r>
                <a14:m>
                  <m:oMath xmlns:m="http://schemas.openxmlformats.org/officeDocument/2006/math">
                    <m:r>
                      <a:rPr lang="en-US" b="0" i="1" smtClean="0">
                        <a:latin typeface="Cambria Math" panose="02040503050406030204" pitchFamily="18" charset="0"/>
                      </a:rPr>
                      <m:t>𝑟</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1A56BA6-20CF-436C-5E9E-8AB5F04E08B1}"/>
              </a:ext>
            </a:extLst>
          </p:cNvPr>
          <p:cNvPicPr>
            <a:picLocks noChangeAspect="1"/>
          </p:cNvPicPr>
          <p:nvPr/>
        </p:nvPicPr>
        <p:blipFill>
          <a:blip r:embed="rId3"/>
          <a:stretch>
            <a:fillRect/>
          </a:stretch>
        </p:blipFill>
        <p:spPr>
          <a:xfrm>
            <a:off x="7820123" y="3799840"/>
            <a:ext cx="4371877" cy="3058160"/>
          </a:xfrm>
          <a:prstGeom prst="rect">
            <a:avLst/>
          </a:prstGeom>
        </p:spPr>
      </p:pic>
    </p:spTree>
    <p:extLst>
      <p:ext uri="{BB962C8B-B14F-4D97-AF65-F5344CB8AC3E}">
        <p14:creationId xmlns:p14="http://schemas.microsoft.com/office/powerpoint/2010/main" val="1931576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a:t>
                </a:r>
                <a:br>
                  <a:rPr lang="en-US" dirty="0"/>
                </a:br>
                <a:r>
                  <a:rPr lang="en-US" dirty="0"/>
                  <a:t>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pPr lvl="1"/>
                <a:r>
                  <a:rPr lang="en-US" dirty="0"/>
                  <a:t>For a productivity shock that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a14:m>
                <a:r>
                  <a:rPr lang="en-US" dirty="0"/>
                  <a:t>, we have a expansion cycle</a:t>
                </a:r>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This shifts our production function upwards </a:t>
                </a:r>
                <a:br>
                  <a:rPr lang="en-US" dirty="0"/>
                </a:br>
                <a:r>
                  <a:rPr lang="en-US" dirty="0"/>
                  <a:t>and our AS curve to the right. However, </a:t>
                </a:r>
                <a:br>
                  <a:rPr lang="en-US" dirty="0"/>
                </a:br>
                <a:r>
                  <a:rPr lang="en-US" dirty="0"/>
                  <a:t>our IS curve does not change </a:t>
                </a:r>
                <a:br>
                  <a:rPr lang="en-US" dirty="0"/>
                </a:br>
                <a:r>
                  <a:rPr lang="en-US" dirty="0"/>
                  <a:t>(Recall from Week 9).</a:t>
                </a:r>
              </a:p>
              <a:p>
                <a:r>
                  <a:rPr lang="en-US" dirty="0"/>
                  <a:t>What happens?</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r>
                  <a:rPr lang="en-US" dirty="0"/>
                  <a:t> increase consistent with the RBC model</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𝑜𝑝𝑒𝑛</m:t>
                        </m:r>
                      </m:sub>
                      <m:sup>
                        <m:r>
                          <a:rPr lang="en-US" b="0" i="1" smtClean="0">
                            <a:latin typeface="Cambria Math" panose="02040503050406030204" pitchFamily="18" charset="0"/>
                          </a:rPr>
                          <m:t>𝐷</m:t>
                        </m:r>
                      </m:sup>
                    </m:sSubSup>
                  </m:oMath>
                </a14:m>
                <a:r>
                  <a:rPr lang="en-US" dirty="0"/>
                  <a:t> does increase, but not as much as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𝑐𝑙𝑜𝑠𝑒𝑑</m:t>
                        </m:r>
                      </m:sub>
                      <m:sup>
                        <m:r>
                          <a:rPr lang="en-US" b="0" i="1" smtClean="0">
                            <a:latin typeface="Cambria Math" panose="02040503050406030204" pitchFamily="18" charset="0"/>
                          </a:rPr>
                          <m:t>𝐷</m:t>
                        </m:r>
                      </m:sup>
                    </m:sSubSup>
                  </m:oMath>
                </a14:m>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6D767BA-B4B4-CDAE-688C-49FC6FE4F73C}"/>
              </a:ext>
            </a:extLst>
          </p:cNvPr>
          <p:cNvPicPr>
            <a:picLocks noChangeAspect="1"/>
          </p:cNvPicPr>
          <p:nvPr/>
        </p:nvPicPr>
        <p:blipFill>
          <a:blip r:embed="rId3"/>
          <a:stretch>
            <a:fillRect/>
          </a:stretch>
        </p:blipFill>
        <p:spPr>
          <a:xfrm>
            <a:off x="7886700" y="3600948"/>
            <a:ext cx="3987800" cy="3257052"/>
          </a:xfrm>
          <a:prstGeom prst="rect">
            <a:avLst/>
          </a:prstGeom>
        </p:spPr>
      </p:pic>
      <p:pic>
        <p:nvPicPr>
          <p:cNvPr id="7" name="Picture 6">
            <a:extLst>
              <a:ext uri="{FF2B5EF4-FFF2-40B4-BE49-F238E27FC236}">
                <a16:creationId xmlns:a16="http://schemas.microsoft.com/office/drawing/2014/main" id="{BE780F04-CFBE-E226-7559-B84D3F297C60}"/>
              </a:ext>
            </a:extLst>
          </p:cNvPr>
          <p:cNvPicPr>
            <a:picLocks noChangeAspect="1"/>
          </p:cNvPicPr>
          <p:nvPr/>
        </p:nvPicPr>
        <p:blipFill>
          <a:blip r:embed="rId4"/>
          <a:stretch>
            <a:fillRect/>
          </a:stretch>
        </p:blipFill>
        <p:spPr>
          <a:xfrm>
            <a:off x="7813040" y="488452"/>
            <a:ext cx="4378960" cy="3112496"/>
          </a:xfrm>
          <a:prstGeom prst="rect">
            <a:avLst/>
          </a:prstGeom>
        </p:spPr>
      </p:pic>
    </p:spTree>
    <p:extLst>
      <p:ext uri="{BB962C8B-B14F-4D97-AF65-F5344CB8AC3E}">
        <p14:creationId xmlns:p14="http://schemas.microsoft.com/office/powerpoint/2010/main" val="414396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Given that </a:t>
                </a:r>
                <a14:m>
                  <m:oMath xmlns:m="http://schemas.openxmlformats.org/officeDocument/2006/math">
                    <m:r>
                      <a:rPr lang="en-US" b="0" i="1" smtClean="0">
                        <a:latin typeface="Cambria Math" panose="02040503050406030204" pitchFamily="18" charset="0"/>
                      </a:rPr>
                      <m:t>𝑌</m:t>
                    </m:r>
                  </m:oMath>
                </a14:m>
                <a:r>
                  <a:rPr lang="en-US" dirty="0"/>
                  <a:t> rises and </a:t>
                </a:r>
                <a14:m>
                  <m:oMath xmlns:m="http://schemas.openxmlformats.org/officeDocument/2006/math">
                    <m:r>
                      <a:rPr lang="en-US" b="0" i="1" smtClean="0">
                        <a:latin typeface="Cambria Math" panose="02040503050406030204" pitchFamily="18" charset="0"/>
                      </a:rPr>
                      <m:t>𝑟</m:t>
                    </m:r>
                  </m:oMath>
                </a14:m>
                <a:r>
                  <a:rPr lang="en-US" dirty="0"/>
                  <a:t> falls with a productivity increase</a:t>
                </a:r>
              </a:p>
              <a:p>
                <a:r>
                  <a:rPr lang="en-US" dirty="0"/>
                  <a:t>We have a depreciation in domestic goods assuming exogenous and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This will cause </a:t>
                </a:r>
                <a14:m>
                  <m:oMath xmlns:m="http://schemas.openxmlformats.org/officeDocument/2006/math">
                    <m:r>
                      <a:rPr lang="en-US" b="0" i="1" smtClean="0">
                        <a:latin typeface="Cambria Math" panose="02040503050406030204" pitchFamily="18" charset="0"/>
                      </a:rPr>
                      <m:t>𝑁𝑋</m:t>
                    </m:r>
                  </m:oMath>
                </a14:m>
                <a:r>
                  <a:rPr lang="en-US" dirty="0"/>
                  <a:t> to rise</a:t>
                </a:r>
              </a:p>
              <a:p>
                <a:r>
                  <a:rPr lang="en-US" dirty="0"/>
                  <a:t>Nominal Exchange rates</a:t>
                </a:r>
              </a:p>
              <a:p>
                <a:pPr lvl="1"/>
                <a:r>
                  <a:rPr lang="en-US" dirty="0"/>
                  <a:t>We cannot determine if </a:t>
                </a:r>
                <a14:m>
                  <m:oMath xmlns:m="http://schemas.openxmlformats.org/officeDocument/2006/math">
                    <m:r>
                      <a:rPr lang="en-US" b="0" i="1" smtClean="0">
                        <a:latin typeface="Cambria Math" panose="02040503050406030204" pitchFamily="18" charset="0"/>
                      </a:rPr>
                      <m:t>𝑒</m:t>
                    </m:r>
                  </m:oMath>
                </a14:m>
                <a:r>
                  <a:rPr lang="en-US" dirty="0"/>
                  <a:t> rises or falls</a:t>
                </a:r>
              </a:p>
              <a:p>
                <a:pPr lvl="1"/>
                <a:r>
                  <a:rPr lang="en-US" dirty="0"/>
                  <a:t>Since productivity reduces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(recall our</a:t>
                </a:r>
                <a:br>
                  <a:rPr lang="en-US" dirty="0"/>
                </a:br>
                <a:r>
                  <a:rPr lang="en-US" dirty="0"/>
                  <a:t>Phillips Curve)</a:t>
                </a:r>
              </a:p>
              <a:p>
                <a:pPr lvl="1"/>
                <a:r>
                  <a:rPr lang="en-US" b="0" dirty="0"/>
                  <a:t>A rise in </a:t>
                </a:r>
                <a14:m>
                  <m:oMath xmlns:m="http://schemas.openxmlformats.org/officeDocument/2006/math">
                    <m:r>
                      <a:rPr lang="en-US" b="0" i="1" smtClean="0">
                        <a:latin typeface="Cambria Math" panose="02040503050406030204" pitchFamily="18" charset="0"/>
                      </a:rPr>
                      <m:t>𝜀</m:t>
                    </m:r>
                  </m:oMath>
                </a14:m>
                <a:r>
                  <a:rPr lang="en-US" dirty="0"/>
                  <a:t> would make </a:t>
                </a:r>
                <a14:m>
                  <m:oMath xmlns:m="http://schemas.openxmlformats.org/officeDocument/2006/math">
                    <m:r>
                      <a:rPr lang="en-US" b="0" i="1" smtClean="0">
                        <a:latin typeface="Cambria Math" panose="02040503050406030204" pitchFamily="18" charset="0"/>
                      </a:rPr>
                      <m:t>𝑒</m:t>
                    </m:r>
                  </m:oMath>
                </a14:m>
                <a:r>
                  <a:rPr lang="en-US" dirty="0"/>
                  <a:t> increase, but</a:t>
                </a:r>
                <a:br>
                  <a:rPr lang="en-US" dirty="0"/>
                </a:br>
                <a:r>
                  <a:rPr lang="en-US" dirty="0"/>
                  <a:t>a falling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from rising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 would have </a:t>
                </a:r>
                <a:br>
                  <a:rPr lang="en-US" dirty="0"/>
                </a:br>
                <a:r>
                  <a:rPr lang="en-US" dirty="0"/>
                  <a:t>an opposing effect </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1FE0CF-62CD-A3C6-2D0B-8F765BE4D042}"/>
              </a:ext>
            </a:extLst>
          </p:cNvPr>
          <p:cNvPicPr>
            <a:picLocks noChangeAspect="1"/>
          </p:cNvPicPr>
          <p:nvPr/>
        </p:nvPicPr>
        <p:blipFill>
          <a:blip r:embed="rId3"/>
          <a:stretch>
            <a:fillRect/>
          </a:stretch>
        </p:blipFill>
        <p:spPr>
          <a:xfrm>
            <a:off x="6888481" y="2811611"/>
            <a:ext cx="5303520" cy="4046389"/>
          </a:xfrm>
          <a:prstGeom prst="rect">
            <a:avLst/>
          </a:prstGeom>
        </p:spPr>
      </p:pic>
    </p:spTree>
    <p:extLst>
      <p:ext uri="{BB962C8B-B14F-4D97-AF65-F5344CB8AC3E}">
        <p14:creationId xmlns:p14="http://schemas.microsoft.com/office/powerpoint/2010/main" val="397397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4930775"/>
              </a:xfrm>
            </p:spPr>
            <p:txBody>
              <a:bodyPr>
                <a:normAutofit/>
              </a:bodyPr>
              <a:lstStyle/>
              <a:p>
                <a:r>
                  <a:rPr lang="en-US" dirty="0"/>
                  <a:t>Suppose we have a shift in a factor affecting our IS equation, such as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𝑄</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inversely related to</a:t>
                </a:r>
                <a:br>
                  <a:rPr lang="en-US" dirty="0"/>
                </a:br>
                <a:r>
                  <a:rPr lang="en-US" dirty="0"/>
                  <a:t>the IS curve due to Ricardian</a:t>
                </a:r>
                <a:br>
                  <a:rPr lang="en-US" dirty="0"/>
                </a:br>
                <a:r>
                  <a:rPr lang="en-US" dirty="0"/>
                  <a:t>Equivalence</a:t>
                </a:r>
              </a:p>
              <a:p>
                <a:r>
                  <a:rPr lang="en-US" dirty="0"/>
                  <a:t>However,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a:t>
                </a:r>
                <a:br>
                  <a:rPr lang="en-US" dirty="0"/>
                </a:br>
                <a:r>
                  <a:rPr lang="en-US" dirty="0"/>
                  <a:t>affected differently under</a:t>
                </a:r>
                <a:br>
                  <a:rPr lang="en-US" dirty="0"/>
                </a:br>
                <a:r>
                  <a:rPr lang="en-US" dirty="0"/>
                  <a:t>an open economy</a:t>
                </a:r>
              </a:p>
              <a:p>
                <a:r>
                  <a:rPr lang="en-US" dirty="0"/>
                  <a:t>In an open economy</a:t>
                </a:r>
                <a:br>
                  <a:rPr lang="en-US" dirty="0"/>
                </a:br>
                <a14:m>
                  <m:oMath xmlns:m="http://schemas.openxmlformats.org/officeDocument/2006/math">
                    <m:r>
                      <a:rPr lang="en-US" b="0" i="1" smtClean="0">
                        <a:latin typeface="Cambria Math" panose="02040503050406030204" pitchFamily="18" charset="0"/>
                      </a:rPr>
                      <m:t>𝑌</m:t>
                    </m:r>
                  </m:oMath>
                </a14:m>
                <a:r>
                  <a:rPr lang="en-US" dirty="0"/>
                  <a:t> will increase more, but</a:t>
                </a:r>
                <a:br>
                  <a:rPr lang="en-US" dirty="0"/>
                </a:br>
                <a14:m>
                  <m:oMath xmlns:m="http://schemas.openxmlformats.org/officeDocument/2006/math">
                    <m:r>
                      <a:rPr lang="en-US" b="0" i="1" smtClean="0">
                        <a:latin typeface="Cambria Math" panose="02040503050406030204" pitchFamily="18" charset="0"/>
                      </a:rPr>
                      <m:t>𝑟</m:t>
                    </m:r>
                  </m:oMath>
                </a14:m>
                <a:r>
                  <a:rPr lang="en-US" dirty="0"/>
                  <a:t> will be less responsive</a:t>
                </a:r>
              </a:p>
              <a:p>
                <a:pPr marL="0" indent="0">
                  <a:buNone/>
                </a:pPr>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4930775"/>
              </a:xfrm>
              <a:blipFill>
                <a:blip r:embed="rId2"/>
                <a:stretch>
                  <a:fillRect l="-1086" t="-20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301640" y="2661920"/>
            <a:ext cx="6797650" cy="4196080"/>
          </a:xfrm>
          <a:prstGeom prst="rect">
            <a:avLst/>
          </a:prstGeom>
        </p:spPr>
      </p:pic>
    </p:spTree>
    <p:extLst>
      <p:ext uri="{BB962C8B-B14F-4D97-AF65-F5344CB8AC3E}">
        <p14:creationId xmlns:p14="http://schemas.microsoft.com/office/powerpoint/2010/main" val="295496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If we have a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t>
                </a:r>
                <a14:m>
                  <m:oMath xmlns:m="http://schemas.openxmlformats.org/officeDocument/2006/math">
                    <m:r>
                      <a:rPr lang="en-US" b="0" i="1" smtClean="0">
                        <a:latin typeface="Cambria Math" panose="02040503050406030204" pitchFamily="18" charset="0"/>
                      </a:rPr>
                      <m:t>𝑄</m:t>
                    </m:r>
                  </m:oMath>
                </a14:m>
                <a:r>
                  <a:rPr lang="en-US" dirty="0"/>
                  <a:t>, we will also shift our IS curve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changes, then real interest</a:t>
                </a:r>
                <a:br>
                  <a:rPr lang="en-US" dirty="0"/>
                </a:br>
                <a:r>
                  <a:rPr lang="en-US" dirty="0"/>
                  <a:t>rate differential will change</a:t>
                </a:r>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will lower</a:t>
                </a:r>
                <a:br>
                  <a:rPr lang="en-US" dirty="0"/>
                </a:br>
                <a:r>
                  <a:rPr lang="en-US" dirty="0"/>
                  <a:t>the differential (depreciation</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𝜀</m:t>
                    </m:r>
                  </m:oMath>
                </a14:m>
                <a:r>
                  <a:rPr lang="en-US" dirty="0"/>
                  <a:t> will rise and cause </a:t>
                </a:r>
                <a14:m>
                  <m:oMath xmlns:m="http://schemas.openxmlformats.org/officeDocument/2006/math">
                    <m:r>
                      <a:rPr lang="en-US" b="0" i="1" smtClean="0">
                        <a:latin typeface="Cambria Math" panose="02040503050406030204" pitchFamily="18" charset="0"/>
                      </a:rPr>
                      <m:t>𝑁𝑋</m:t>
                    </m:r>
                  </m:oMath>
                </a14:m>
                <a:r>
                  <a:rPr lang="en-US" dirty="0"/>
                  <a:t> to rise</a:t>
                </a:r>
              </a:p>
              <a:p>
                <a:pPr marL="0" indent="0">
                  <a:buNone/>
                </a:pPr>
                <a:r>
                  <a:rPr lang="en-US" dirty="0"/>
                  <a:t> </a:t>
                </a:r>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680204" y="2895600"/>
            <a:ext cx="6419086" cy="3962399"/>
          </a:xfrm>
          <a:prstGeom prst="rect">
            <a:avLst/>
          </a:prstGeom>
        </p:spPr>
      </p:pic>
    </p:spTree>
    <p:extLst>
      <p:ext uri="{BB962C8B-B14F-4D97-AF65-F5344CB8AC3E}">
        <p14:creationId xmlns:p14="http://schemas.microsoft.com/office/powerpoint/2010/main" val="128076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lnSpcReduction="10000"/>
              </a:bodyPr>
              <a:lstStyle/>
              <a:p>
                <a:r>
                  <a:rPr lang="en-US" dirty="0"/>
                  <a:t>Let’s work through an example and suppose that there is a rise in our normalized </a:t>
                </a:r>
                <a14:m>
                  <m:oMath xmlns:m="http://schemas.openxmlformats.org/officeDocument/2006/math">
                    <m:r>
                      <a:rPr lang="en-US" b="0" i="1" smtClean="0">
                        <a:latin typeface="Cambria Math" panose="02040503050406030204" pitchFamily="18" charset="0"/>
                      </a:rPr>
                      <m:t>𝑄</m:t>
                    </m:r>
                  </m:oMath>
                </a14:m>
                <a:r>
                  <a:rPr lang="en-US" dirty="0"/>
                  <a:t>, </a:t>
                </a:r>
              </a:p>
              <a:p>
                <a:pPr lvl="1"/>
                <a:r>
                  <a:rPr lang="en-US" dirty="0"/>
                  <a:t>Increase in preferences from foreigners for domestic goods</a:t>
                </a:r>
              </a:p>
              <a:p>
                <a:pPr lvl="1"/>
                <a:r>
                  <a:rPr lang="en-US" dirty="0"/>
                  <a:t>Implementation of a free trade agreement </a:t>
                </a:r>
              </a:p>
              <a:p>
                <a:r>
                  <a:rPr lang="en-US" dirty="0"/>
                  <a:t>There is an rightward shift in our IS equation, </a:t>
                </a:r>
              </a:p>
              <a:p>
                <a:r>
                  <a:rPr lang="en-US" dirty="0"/>
                  <a:t>However, there is no change in our AS curve</a:t>
                </a:r>
              </a:p>
              <a:p>
                <a:r>
                  <a:rPr lang="en-US" dirty="0"/>
                  <a:t>This causes </a:t>
                </a:r>
                <a14:m>
                  <m:oMath xmlns:m="http://schemas.openxmlformats.org/officeDocument/2006/math">
                    <m:r>
                      <a:rPr lang="en-US" b="0" i="1" smtClean="0">
                        <a:latin typeface="Cambria Math" panose="02040503050406030204" pitchFamily="18" charset="0"/>
                      </a:rPr>
                      <m:t>𝑌</m:t>
                    </m:r>
                  </m:oMath>
                </a14:m>
                <a:r>
                  <a:rPr lang="en-US" dirty="0"/>
                  <a:t> remain the same,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a:t>
                </a:r>
              </a:p>
              <a:p>
                <a:r>
                  <a:rPr lang="en-US" dirty="0"/>
                  <a:t>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decreases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a:t>
                </a:r>
              </a:p>
              <a:p>
                <a:r>
                  <a:rPr lang="en-US" dirty="0"/>
                  <a:t>We have a trade off of lower consumption</a:t>
                </a:r>
                <a:br>
                  <a:rPr lang="en-US" dirty="0"/>
                </a:br>
                <a:r>
                  <a:rPr lang="en-US" dirty="0"/>
                  <a:t>and investment for higher exports</a:t>
                </a:r>
              </a:p>
              <a:p>
                <a:r>
                  <a:rPr lang="en-US" dirty="0"/>
                  <a:t>Prices will rise, since </a:t>
                </a:r>
                <a14:m>
                  <m:oMath xmlns:m="http://schemas.openxmlformats.org/officeDocument/2006/math">
                    <m:r>
                      <a:rPr lang="en-US" b="0" i="1" smtClean="0">
                        <a:latin typeface="Cambria Math" panose="02040503050406030204" pitchFamily="18" charset="0"/>
                      </a:rPr>
                      <m:t>𝑌</m:t>
                    </m:r>
                  </m:oMath>
                </a14:m>
                <a:r>
                  <a:rPr lang="en-US" dirty="0"/>
                  <a:t> remains constant but</a:t>
                </a:r>
                <a:br>
                  <a:rPr lang="en-US" dirty="0"/>
                </a:br>
                <a:r>
                  <a:rPr lang="en-US" dirty="0"/>
                  <a:t>real interest rates rise</a:t>
                </a:r>
              </a:p>
              <a:p>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2576" r="-6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2E258A-CF31-6C95-33EE-E2F9C4157D34}"/>
              </a:ext>
            </a:extLst>
          </p:cNvPr>
          <p:cNvPicPr>
            <a:picLocks noChangeAspect="1"/>
          </p:cNvPicPr>
          <p:nvPr/>
        </p:nvPicPr>
        <p:blipFill>
          <a:blip r:embed="rId3"/>
          <a:stretch>
            <a:fillRect/>
          </a:stretch>
        </p:blipFill>
        <p:spPr>
          <a:xfrm>
            <a:off x="7969490" y="3779520"/>
            <a:ext cx="4222510" cy="3078480"/>
          </a:xfrm>
          <a:prstGeom prst="rect">
            <a:avLst/>
          </a:prstGeom>
        </p:spPr>
      </p:pic>
    </p:spTree>
    <p:extLst>
      <p:ext uri="{BB962C8B-B14F-4D97-AF65-F5344CB8AC3E}">
        <p14:creationId xmlns:p14="http://schemas.microsoft.com/office/powerpoint/2010/main" val="1259021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Since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rose without an increase in </a:t>
                </a:r>
                <a14:m>
                  <m:oMath xmlns:m="http://schemas.openxmlformats.org/officeDocument/2006/math">
                    <m:r>
                      <a:rPr lang="en-US" b="0" i="1" smtClean="0">
                        <a:latin typeface="Cambria Math" panose="02040503050406030204" pitchFamily="18" charset="0"/>
                      </a:rPr>
                      <m:t>𝐴𝑆</m:t>
                    </m:r>
                  </m:oMath>
                </a14:m>
                <a:r>
                  <a:rPr lang="en-US" dirty="0"/>
                  <a:t> or </a:t>
                </a:r>
                <a14:m>
                  <m:oMath xmlns:m="http://schemas.openxmlformats.org/officeDocument/2006/math">
                    <m:r>
                      <a:rPr lang="en-US" b="0" i="1" smtClean="0">
                        <a:latin typeface="Cambria Math" panose="02040503050406030204" pitchFamily="18" charset="0"/>
                      </a:rPr>
                      <m:t>𝑌</m:t>
                    </m:r>
                  </m:oMath>
                </a14:m>
                <a:endParaRPr lang="en-US" dirty="0"/>
              </a:p>
              <a:p>
                <a:r>
                  <a:rPr lang="en-US" dirty="0"/>
                  <a:t>This causes the real interest rate</a:t>
                </a:r>
                <a:br>
                  <a:rPr lang="en-US" dirty="0"/>
                </a:br>
                <a:r>
                  <a:rPr lang="en-US" dirty="0"/>
                  <a:t>differential to rise and </a:t>
                </a:r>
                <a14:m>
                  <m:oMath xmlns:m="http://schemas.openxmlformats.org/officeDocument/2006/math">
                    <m:r>
                      <a:rPr lang="en-US" b="0" i="1" smtClean="0">
                        <a:latin typeface="Cambria Math" panose="02040503050406030204" pitchFamily="18" charset="0"/>
                      </a:rPr>
                      <m:t>𝜀</m:t>
                    </m:r>
                  </m:oMath>
                </a14:m>
                <a:r>
                  <a:rPr lang="en-US" dirty="0"/>
                  <a:t> to fall</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r>
                  <a:rPr lang="en-US" dirty="0"/>
                  <a:t>While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it is offset by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a14:m>
                <a:endParaRPr lang="en-US" dirty="0"/>
              </a:p>
              <a:p>
                <a:r>
                  <a:rPr lang="en-US" dirty="0"/>
                  <a:t>Nominal exchange rates</a:t>
                </a:r>
              </a:p>
              <a:p>
                <a:pPr lvl="1"/>
                <a:r>
                  <a:rPr lang="en-US" dirty="0"/>
                  <a:t>It is not possible to determine </a:t>
                </a:r>
                <a14:m>
                  <m:oMath xmlns:m="http://schemas.openxmlformats.org/officeDocument/2006/math">
                    <m:r>
                      <a:rPr lang="en-US" b="0" i="1" smtClean="0">
                        <a:latin typeface="Cambria Math" panose="02040503050406030204" pitchFamily="18" charset="0"/>
                      </a:rPr>
                      <m:t>𝑒</m:t>
                    </m:r>
                  </m:oMath>
                </a14:m>
                <a:r>
                  <a:rPr lang="en-US" dirty="0"/>
                  <a:t> since</a:t>
                </a:r>
                <a:br>
                  <a:rPr lang="en-US" dirty="0"/>
                </a:br>
                <a14:m>
                  <m:oMath xmlns:m="http://schemas.openxmlformats.org/officeDocument/2006/math">
                    <m:r>
                      <a:rPr lang="en-US" b="0" i="1" smtClean="0">
                        <a:latin typeface="Cambria Math" panose="02040503050406030204" pitchFamily="18" charset="0"/>
                      </a:rPr>
                      <m:t>𝜀</m:t>
                    </m:r>
                  </m:oMath>
                </a14:m>
                <a:r>
                  <a:rPr lang="en-US" dirty="0"/>
                  <a:t> falls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rises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457DA1-70EA-125B-F14B-355827993CB7}"/>
              </a:ext>
            </a:extLst>
          </p:cNvPr>
          <p:cNvPicPr>
            <a:picLocks noChangeAspect="1"/>
          </p:cNvPicPr>
          <p:nvPr/>
        </p:nvPicPr>
        <p:blipFill>
          <a:blip r:embed="rId3"/>
          <a:stretch>
            <a:fillRect/>
          </a:stretch>
        </p:blipFill>
        <p:spPr>
          <a:xfrm>
            <a:off x="6287438" y="2499360"/>
            <a:ext cx="5904562" cy="4358640"/>
          </a:xfrm>
          <a:prstGeom prst="rect">
            <a:avLst/>
          </a:prstGeom>
        </p:spPr>
      </p:pic>
    </p:spTree>
    <p:extLst>
      <p:ext uri="{BB962C8B-B14F-4D97-AF65-F5344CB8AC3E}">
        <p14:creationId xmlns:p14="http://schemas.microsoft.com/office/powerpoint/2010/main" val="1539483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17B9-2FB0-13E4-2A56-0D23126FE988}"/>
              </a:ext>
            </a:extLst>
          </p:cNvPr>
          <p:cNvSpPr>
            <a:spLocks noGrp="1"/>
          </p:cNvSpPr>
          <p:nvPr>
            <p:ph type="title"/>
          </p:nvPr>
        </p:nvSpPr>
        <p:spPr/>
        <p:txBody>
          <a:bodyPr/>
          <a:lstStyle/>
          <a:p>
            <a:r>
              <a:rPr lang="en-US" dirty="0"/>
              <a:t>Adding Net Exports to Sticky Price Model</a:t>
            </a:r>
          </a:p>
        </p:txBody>
      </p:sp>
      <p:sp>
        <p:nvSpPr>
          <p:cNvPr id="3" name="Text Placeholder 2">
            <a:extLst>
              <a:ext uri="{FF2B5EF4-FFF2-40B4-BE49-F238E27FC236}">
                <a16:creationId xmlns:a16="http://schemas.microsoft.com/office/drawing/2014/main" id="{955983AC-5813-045A-E136-DEB5560EA9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2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p:txBody>
              <a:bodyPr/>
              <a:lstStyle/>
              <a:p>
                <a:r>
                  <a:rPr lang="en-US" dirty="0"/>
                  <a:t>We’ll incorporate sticky prices and partially</a:t>
                </a:r>
                <a:br>
                  <a:rPr lang="en-US" dirty="0"/>
                </a:br>
                <a:r>
                  <a:rPr lang="en-US" dirty="0"/>
                  <a:t>sticky prices</a:t>
                </a:r>
              </a:p>
              <a:p>
                <a:r>
                  <a:rPr lang="en-US" dirty="0"/>
                  <a:t>Sticky prices, such that prices are stuck at</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oMath>
                </a14:m>
                <a:r>
                  <a:rPr lang="en-US" dirty="0"/>
                  <a:t> due to stickiness factors</a:t>
                </a:r>
              </a:p>
              <a:p>
                <a:r>
                  <a:rPr lang="en-US" dirty="0"/>
                  <a:t>Firms will work up until </a:t>
                </a:r>
                <a14:m>
                  <m:oMath xmlns:m="http://schemas.openxmlformats.org/officeDocument/2006/math">
                    <m:r>
                      <a:rPr lang="en-US" b="0" i="1" smtClean="0">
                        <a:latin typeface="Cambria Math" panose="02040503050406030204" pitchFamily="18" charset="0"/>
                      </a:rPr>
                      <m:t>𝑀𝐶</m:t>
                    </m:r>
                    <m:r>
                      <a:rPr lang="en-US" b="0" i="1" smtClean="0">
                        <a:latin typeface="Cambria Math" panose="02040503050406030204" pitchFamily="18" charset="0"/>
                      </a:rPr>
                      <m:t>&gt;</m:t>
                    </m:r>
                    <m:r>
                      <a:rPr lang="en-US" b="0" i="1" smtClean="0">
                        <a:latin typeface="Cambria Math" panose="02040503050406030204" pitchFamily="18" charset="0"/>
                      </a:rPr>
                      <m:t>𝑀𝑅</m:t>
                    </m:r>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Our aggregate supply becomes fairly flat </a:t>
                </a:r>
                <a:br>
                  <a:rPr lang="en-US" dirty="0"/>
                </a:br>
                <a:r>
                  <a:rPr lang="en-US" dirty="0"/>
                  <a:t>relative to our vertical price flexible</a:t>
                </a:r>
                <a:br>
                  <a:rPr lang="en-US" dirty="0"/>
                </a:br>
                <a:r>
                  <a:rPr lang="en-US" dirty="0"/>
                  <a:t>supply curve</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blipFill>
                <a:blip r:embed="rId2"/>
                <a:stretch>
                  <a:fillRect l="-1086" t="-2326" b="-34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5F7716-EA37-C680-F1B3-6E50D252D763}"/>
              </a:ext>
            </a:extLst>
          </p:cNvPr>
          <p:cNvPicPr>
            <a:picLocks noChangeAspect="1"/>
          </p:cNvPicPr>
          <p:nvPr/>
        </p:nvPicPr>
        <p:blipFill>
          <a:blip r:embed="rId3"/>
          <a:stretch>
            <a:fillRect/>
          </a:stretch>
        </p:blipFill>
        <p:spPr>
          <a:xfrm>
            <a:off x="7441780" y="1690688"/>
            <a:ext cx="4750220" cy="5167312"/>
          </a:xfrm>
          <a:prstGeom prst="rect">
            <a:avLst/>
          </a:prstGeom>
        </p:spPr>
      </p:pic>
    </p:spTree>
    <p:extLst>
      <p:ext uri="{BB962C8B-B14F-4D97-AF65-F5344CB8AC3E}">
        <p14:creationId xmlns:p14="http://schemas.microsoft.com/office/powerpoint/2010/main" val="2381175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0515600" cy="5123816"/>
              </a:xfrm>
            </p:spPr>
            <p:txBody>
              <a:bodyPr>
                <a:normAutofit/>
              </a:bodyPr>
              <a:lstStyle/>
              <a:p>
                <a:r>
                  <a:rPr lang="en-US" dirty="0"/>
                  <a:t>Partially sticky prices incorporate a price </a:t>
                </a:r>
                <a:br>
                  <a:rPr lang="en-US" dirty="0"/>
                </a:br>
                <a:r>
                  <a:rPr lang="en-US" dirty="0"/>
                  <a:t>index of sticky prices and flexible prices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𝑓</m:t>
                        </m:r>
                      </m:sup>
                    </m:sSubSup>
                  </m:oMath>
                </a14:m>
                <a:endParaRPr lang="en-US" dirty="0"/>
              </a:p>
              <a:p>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𝑆</m:t>
                        </m:r>
                      </m:sup>
                    </m:sSup>
                  </m:oMath>
                </a14:m>
                <a:r>
                  <a:rPr lang="en-US" dirty="0"/>
                  <a:t> is horizontal while </a:t>
                </a:r>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𝑓</m:t>
                        </m:r>
                      </m:sup>
                    </m:sSup>
                  </m:oMath>
                </a14:m>
                <a:r>
                  <a:rPr lang="en-US" dirty="0"/>
                  <a:t> is vertical</a:t>
                </a:r>
              </a:p>
              <a:p>
                <a:r>
                  <a:rPr lang="en-US" dirty="0"/>
                  <a:t>Our aggregate supply curve has a slope</a:t>
                </a:r>
                <a:br>
                  <a:rPr lang="en-US" dirty="0"/>
                </a:br>
                <a:r>
                  <a:rPr lang="en-US" dirty="0"/>
                  <a:t>of </a:t>
                </a:r>
                <a14:m>
                  <m:oMath xmlns:m="http://schemas.openxmlformats.org/officeDocument/2006/math">
                    <m:r>
                      <a:rPr lang="en-US" b="0" i="1" smtClean="0">
                        <a:latin typeface="Cambria Math" panose="02040503050406030204" pitchFamily="18" charset="0"/>
                      </a:rPr>
                      <m:t>𝜇</m:t>
                    </m:r>
                  </m:oMath>
                </a14:m>
                <a:r>
                  <a:rPr lang="en-US" dirty="0"/>
                  <a:t> (or </a:t>
                </a:r>
                <a14:m>
                  <m:oMath xmlns:m="http://schemas.openxmlformats.org/officeDocument/2006/math">
                    <m:r>
                      <a:rPr lang="en-US" b="0" i="1" smtClean="0">
                        <a:latin typeface="Cambria Math" panose="02040503050406030204" pitchFamily="18" charset="0"/>
                      </a:rPr>
                      <m:t>𝛾</m:t>
                    </m:r>
                  </m:oMath>
                </a14:m>
                <a:r>
                  <a:rPr lang="en-US" dirty="0"/>
                  <a:t> in </a:t>
                </a:r>
                <a:r>
                  <a:rPr lang="en-US" dirty="0" err="1"/>
                  <a:t>Garin</a:t>
                </a:r>
                <a:r>
                  <a:rPr lang="en-US" dirty="0"/>
                  <a:t>, et al.)</a:t>
                </a:r>
              </a:p>
              <a:p>
                <a:r>
                  <a:rPr lang="en-US" dirty="0"/>
                  <a:t>If we have a lot of sticky price producers</a:t>
                </a:r>
                <a:br>
                  <a:rPr lang="en-US" dirty="0"/>
                </a:br>
                <a:r>
                  <a:rPr lang="en-US" dirty="0"/>
                  <a:t>our AS curve will be flatter</a:t>
                </a:r>
              </a:p>
              <a:p>
                <a:r>
                  <a:rPr lang="en-US" dirty="0"/>
                  <a:t>If we have a lot of flexible price producers</a:t>
                </a:r>
                <a:br>
                  <a:rPr lang="en-US" dirty="0"/>
                </a:br>
                <a:r>
                  <a:rPr lang="en-US" dirty="0"/>
                  <a:t>our AS curve will be steeper</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0515600" cy="5123816"/>
              </a:xfrm>
              <a:blipFill>
                <a:blip r:embed="rId2"/>
                <a:stretch>
                  <a:fillRect l="-1086"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877C64-CCE6-F0E2-4070-137CF38FC95D}"/>
              </a:ext>
            </a:extLst>
          </p:cNvPr>
          <p:cNvPicPr>
            <a:picLocks noChangeAspect="1"/>
          </p:cNvPicPr>
          <p:nvPr/>
        </p:nvPicPr>
        <p:blipFill>
          <a:blip r:embed="rId3"/>
          <a:stretch>
            <a:fillRect/>
          </a:stretch>
        </p:blipFill>
        <p:spPr>
          <a:xfrm>
            <a:off x="7349162" y="1916985"/>
            <a:ext cx="4700598" cy="4941094"/>
          </a:xfrm>
          <a:prstGeom prst="rect">
            <a:avLst/>
          </a:prstGeom>
        </p:spPr>
      </p:pic>
    </p:spTree>
    <p:extLst>
      <p:ext uri="{BB962C8B-B14F-4D97-AF65-F5344CB8AC3E}">
        <p14:creationId xmlns:p14="http://schemas.microsoft.com/office/powerpoint/2010/main" val="234362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B533-6328-6AD1-61E2-2F7C78F390C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AF28E39-0D6D-DF86-4D20-6A4B9D44FBCC}"/>
              </a:ext>
            </a:extLst>
          </p:cNvPr>
          <p:cNvSpPr>
            <a:spLocks noGrp="1"/>
          </p:cNvSpPr>
          <p:nvPr>
            <p:ph idx="1"/>
          </p:nvPr>
        </p:nvSpPr>
        <p:spPr>
          <a:xfrm>
            <a:off x="838200" y="1825624"/>
            <a:ext cx="10515600" cy="4809351"/>
          </a:xfrm>
        </p:spPr>
        <p:txBody>
          <a:bodyPr>
            <a:normAutofit/>
          </a:bodyPr>
          <a:lstStyle/>
          <a:p>
            <a:r>
              <a:rPr lang="en-US" dirty="0"/>
              <a:t>We’ll get rid of the closed economy assumption</a:t>
            </a:r>
          </a:p>
          <a:p>
            <a:r>
              <a:rPr lang="en-US" dirty="0"/>
              <a:t>We’ll add Imports and Exports to our GDP accounting equation</a:t>
            </a:r>
          </a:p>
          <a:p>
            <a:pPr lvl="1"/>
            <a:r>
              <a:rPr lang="en-US" dirty="0"/>
              <a:t>Net exports will be the difference between exports and imports</a:t>
            </a:r>
          </a:p>
          <a:p>
            <a:r>
              <a:rPr lang="en-US" dirty="0"/>
              <a:t>We’ll also specific domestic vs foreign</a:t>
            </a:r>
          </a:p>
          <a:p>
            <a:pPr lvl="1"/>
            <a:r>
              <a:rPr lang="en-US" dirty="0"/>
              <a:t>Domestic will be our home country of interest</a:t>
            </a:r>
          </a:p>
          <a:p>
            <a:pPr lvl="1"/>
            <a:r>
              <a:rPr lang="en-US" dirty="0"/>
              <a:t>Foreign will be the rest of the world</a:t>
            </a:r>
          </a:p>
          <a:p>
            <a:r>
              <a:rPr lang="en-US" dirty="0"/>
              <a:t>Key takeaways</a:t>
            </a:r>
          </a:p>
          <a:p>
            <a:pPr lvl="1"/>
            <a:r>
              <a:rPr lang="en-US" dirty="0"/>
              <a:t>Net exports will depend on the real interest rate </a:t>
            </a:r>
            <a:r>
              <a:rPr lang="en-US" b="1" dirty="0"/>
              <a:t>differential</a:t>
            </a:r>
            <a:r>
              <a:rPr lang="en-US" dirty="0"/>
              <a:t> between domestic real interest rate and foreign real interest rate and the real exchange rate</a:t>
            </a:r>
          </a:p>
          <a:p>
            <a:pPr lvl="1"/>
            <a:endParaRPr lang="en-US" dirty="0"/>
          </a:p>
        </p:txBody>
      </p:sp>
    </p:spTree>
    <p:extLst>
      <p:ext uri="{BB962C8B-B14F-4D97-AF65-F5344CB8AC3E}">
        <p14:creationId xmlns:p14="http://schemas.microsoft.com/office/powerpoint/2010/main" val="421948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20000"/>
              </a:bodyPr>
              <a:lstStyle/>
              <a:p>
                <a:r>
                  <a:rPr lang="en-US" dirty="0"/>
                  <a:t>Summarize all of our equations</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Euler’s Equation</a:t>
                </a:r>
              </a:p>
              <a:p>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smtClean="0">
                                <a:latin typeface="Cambria Math" panose="02040503050406030204" pitchFamily="18" charset="0"/>
                              </a:rPr>
                              <m:t>𝑡</m:t>
                            </m:r>
                          </m:sub>
                        </m:sSub>
                      </m:e>
                    </m:d>
                  </m:oMath>
                </a14:m>
                <a:r>
                  <a:rPr lang="en-US" dirty="0"/>
                  <a:t> 			Investment Demand Schedule</a:t>
                </a:r>
              </a:p>
              <a:p>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e>
                    </m:d>
                  </m:oMath>
                </a14:m>
                <a:r>
                  <a:rPr lang="en-US" dirty="0"/>
                  <a:t>			Net Exports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MRS between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𝑙</m:t>
                    </m:r>
                  </m:oMath>
                </a14:m>
                <a:endParaRPr lang="en-US" dirty="0"/>
              </a:p>
              <a:p>
                <a14:m>
                  <m:oMath xmlns:m="http://schemas.openxmlformats.org/officeDocument/2006/math">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𝑆</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𝜇</m:t>
                        </m:r>
                      </m:e>
                    </m:d>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𝑓</m:t>
                        </m:r>
                      </m:sup>
                    </m:sSubSup>
                  </m:oMath>
                </a14:m>
                <a:r>
                  <a:rPr lang="en-US" dirty="0">
                    <a:solidFill>
                      <a:srgbClr val="FF0000"/>
                    </a:solidFill>
                  </a:rPr>
                  <a:t>			Aggregate Supply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dirty="0"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r>
                  <a:rPr lang="en-US" dirty="0"/>
                  <a:t>				Production Function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Money Market Equilibrium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oMath>
                </a14:m>
                <a:r>
                  <a:rPr lang="en-US" dirty="0"/>
                  <a:t>				Fisher’s Equation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e>
                    </m:d>
                  </m:oMath>
                </a14:m>
                <a:r>
                  <a:rPr lang="en-US" dirty="0"/>
                  <a:t>				Real exchange rates</a:t>
                </a:r>
              </a:p>
              <a:p>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den>
                    </m:f>
                  </m:oMath>
                </a14:m>
                <a:r>
                  <a:rPr lang="en-US" dirty="0"/>
                  <a:t>					Nominal exchange rates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963"/>
                </a:stretch>
              </a:blipFill>
            </p:spPr>
            <p:txBody>
              <a:bodyPr/>
              <a:lstStyle/>
              <a:p>
                <a:r>
                  <a:rPr lang="en-US">
                    <a:noFill/>
                  </a:rPr>
                  <a:t> </a:t>
                </a:r>
              </a:p>
            </p:txBody>
          </p:sp>
        </mc:Fallback>
      </mc:AlternateContent>
    </p:spTree>
    <p:extLst>
      <p:ext uri="{BB962C8B-B14F-4D97-AF65-F5344CB8AC3E}">
        <p14:creationId xmlns:p14="http://schemas.microsoft.com/office/powerpoint/2010/main" val="152605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Our IS curve is more elastic (or </a:t>
                </a:r>
                <a:br>
                  <a:rPr lang="en-US" dirty="0"/>
                </a:br>
                <a:r>
                  <a:rPr lang="en-US" dirty="0"/>
                  <a:t>sensitive) in an open economy </a:t>
                </a:r>
                <a:br>
                  <a:rPr lang="en-US" dirty="0"/>
                </a:br>
                <a:r>
                  <a:rPr lang="en-US" dirty="0"/>
                  <a:t>compared to a closed economy </a:t>
                </a:r>
                <a:br>
                  <a:rPr lang="en-US" dirty="0"/>
                </a:br>
                <a:r>
                  <a:rPr lang="en-US" dirty="0"/>
                  <a:t>with a change in real interest rates</a:t>
                </a:r>
              </a:p>
              <a:p>
                <a:r>
                  <a:rPr lang="en-US" dirty="0"/>
                  <a:t>Why? </a:t>
                </a:r>
              </a:p>
              <a:p>
                <a:r>
                  <a:rPr lang="en-US" dirty="0"/>
                  <a:t>Our aggregate GDP accounting </a:t>
                </a:r>
                <a:br>
                  <a:rPr lang="en-US" dirty="0"/>
                </a:br>
                <a:r>
                  <a:rPr lang="en-US" dirty="0"/>
                  <a:t>depends negatively on real interest </a:t>
                </a:r>
                <a:br>
                  <a:rPr lang="en-US" dirty="0"/>
                </a:br>
                <a:r>
                  <a:rPr lang="en-US" dirty="0"/>
                  <a:t>rates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We have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𝑁𝑋</m:t>
                    </m:r>
                  </m:oMath>
                </a14:m>
                <a:r>
                  <a:rPr lang="en-US" dirty="0"/>
                  <a:t> depending</a:t>
                </a:r>
                <a:br>
                  <a:rPr lang="en-US" dirty="0"/>
                </a:br>
                <a:r>
                  <a:rPr lang="en-US" dirty="0"/>
                  <a:t>negatively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377581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a flatter IS curve affect </a:t>
                </a:r>
                <a:br>
                  <a:rPr lang="en-US" dirty="0"/>
                </a:br>
                <a:r>
                  <a:rPr lang="en-US" dirty="0"/>
                  <a:t>aggregate demand curve?</a:t>
                </a:r>
              </a:p>
              <a:p>
                <a:r>
                  <a:rPr lang="en-US" dirty="0"/>
                  <a:t>Recall we get our AD curve by</a:t>
                </a:r>
                <a:br>
                  <a:rPr lang="en-US" dirty="0"/>
                </a:br>
                <a:r>
                  <a:rPr lang="en-US" dirty="0"/>
                  <a:t>points along the IS curve with </a:t>
                </a:r>
                <a:br>
                  <a:rPr lang="en-US" dirty="0"/>
                </a:br>
                <a:r>
                  <a:rPr lang="en-US" dirty="0"/>
                  <a:t>changes in the LM curve</a:t>
                </a:r>
              </a:p>
              <a:p>
                <a:r>
                  <a:rPr lang="en-US" dirty="0"/>
                  <a:t>Suppose an inward shift in the LM </a:t>
                </a:r>
                <a:br>
                  <a:rPr lang="en-US" dirty="0"/>
                </a:br>
                <a:r>
                  <a:rPr lang="en-US" dirty="0"/>
                  <a:t>curve which will decrease </a:t>
                </a:r>
                <a14:m>
                  <m:oMath xmlns:m="http://schemas.openxmlformats.org/officeDocument/2006/math">
                    <m:r>
                      <a:rPr lang="en-US" b="0" i="1" smtClean="0">
                        <a:latin typeface="Cambria Math" panose="02040503050406030204" pitchFamily="18" charset="0"/>
                      </a:rPr>
                      <m:t>𝑌</m:t>
                    </m:r>
                  </m:oMath>
                </a14:m>
                <a:r>
                  <a:rPr lang="en-US" dirty="0"/>
                  <a:t> and </a:t>
                </a:r>
                <a:br>
                  <a:rPr lang="en-US" dirty="0"/>
                </a:br>
                <a:r>
                  <a:rPr lang="en-US" dirty="0"/>
                  <a:t>raise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oMath>
                </a14:m>
                <a:r>
                  <a:rPr lang="en-US" dirty="0"/>
                  <a:t>) and increase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endParaRPr lang="en-US" dirty="0"/>
              </a:p>
              <a:p>
                <a:r>
                  <a:rPr lang="en-US" dirty="0"/>
                  <a:t>The AD curve will also be flatter in</a:t>
                </a:r>
                <a:br>
                  <a:rPr lang="en-US" dirty="0"/>
                </a:br>
                <a:r>
                  <a:rPr lang="en-US" dirty="0"/>
                  <a:t>an open economy</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291252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AD curve will also respond to shock</a:t>
                </a:r>
                <a:br>
                  <a:rPr lang="en-US" dirty="0"/>
                </a:br>
                <a:r>
                  <a:rPr lang="en-US" dirty="0"/>
                  <a:t>in the IS or LM curves</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will shift</a:t>
                </a:r>
                <a:br>
                  <a:rPr lang="en-US" dirty="0"/>
                </a:br>
                <a:r>
                  <a:rPr lang="en-US" dirty="0"/>
                  <a:t>the IS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or expected </a:t>
                </a:r>
                <a14:m>
                  <m:oMath xmlns:m="http://schemas.openxmlformats.org/officeDocument/2006/math">
                    <m:r>
                      <a:rPr lang="en-US" b="0" i="1" smtClean="0">
                        <a:latin typeface="Cambria Math" panose="02040503050406030204" pitchFamily="18" charset="0"/>
                      </a:rPr>
                      <m:t>𝜋</m:t>
                    </m:r>
                  </m:oMath>
                </a14:m>
                <a:r>
                  <a:rPr lang="en-US" dirty="0"/>
                  <a:t> will</a:t>
                </a:r>
                <a:br>
                  <a:rPr lang="en-US" dirty="0"/>
                </a:br>
                <a:r>
                  <a:rPr lang="en-US" dirty="0"/>
                  <a:t>shift the LM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affect AD as</a:t>
                </a:r>
                <a:br>
                  <a:rPr lang="en-US" dirty="0"/>
                </a:br>
                <a:r>
                  <a:rPr lang="en-US" dirty="0"/>
                  <a:t>well through the IS curve</a:t>
                </a:r>
              </a:p>
              <a:p>
                <a:r>
                  <a:rPr lang="en-US" dirty="0"/>
                  <a:t>An 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lowers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This results in depreciation which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r>
                  <a:rPr lang="en-US" dirty="0"/>
                  <a:t> and AD shifts right</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417944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consider a LM shock, such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increase</a:t>
                </a:r>
                <a:br>
                  <a:rPr lang="en-US" dirty="0"/>
                </a:br>
                <a:r>
                  <a:rPr lang="en-US" dirty="0"/>
                  <a:t>or a change in expected inflation</a:t>
                </a:r>
              </a:p>
              <a:p>
                <a:r>
                  <a:rPr lang="en-US" dirty="0"/>
                  <a:t>We’ll consider a completely sticky model</a:t>
                </a:r>
                <a:br>
                  <a:rPr lang="en-US" dirty="0"/>
                </a:br>
                <a:r>
                  <a:rPr lang="en-US" dirty="0"/>
                  <a:t>for simplicity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We have an outward shift in the LM curve</a:t>
                </a:r>
                <a:br>
                  <a:rPr lang="en-US" dirty="0"/>
                </a:br>
                <a:r>
                  <a:rPr lang="en-US" dirty="0"/>
                  <a:t>which results in a higher </a:t>
                </a:r>
                <a14:m>
                  <m:oMath xmlns:m="http://schemas.openxmlformats.org/officeDocument/2006/math">
                    <m:r>
                      <a:rPr lang="en-US" b="0" i="1" smtClean="0">
                        <a:latin typeface="Cambria Math" panose="02040503050406030204" pitchFamily="18" charset="0"/>
                      </a:rPr>
                      <m:t>𝑌</m:t>
                    </m:r>
                  </m:oMath>
                </a14:m>
                <a:r>
                  <a:rPr lang="en-US" dirty="0"/>
                  <a:t> and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The IS curve is flatter in an open economy</a:t>
                </a:r>
              </a:p>
              <a:p>
                <a:pPr lvl="1"/>
                <a14:m>
                  <m:oMath xmlns:m="http://schemas.openxmlformats.org/officeDocument/2006/math">
                    <m:r>
                      <a:rPr lang="en-US" b="0" i="1" smtClean="0">
                        <a:latin typeface="Cambria Math" panose="02040503050406030204" pitchFamily="18" charset="0"/>
                      </a:rPr>
                      <m:t>𝑌</m:t>
                    </m:r>
                  </m:oMath>
                </a14:m>
                <a:r>
                  <a:rPr lang="en-US" dirty="0"/>
                  <a:t> rises more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falls less than a closed economy</a:t>
                </a:r>
              </a:p>
              <a:p>
                <a:r>
                  <a:rPr lang="en-US" dirty="0"/>
                  <a:t>The AD curve shifts further to the right in an</a:t>
                </a:r>
                <a:br>
                  <a:rPr lang="en-US" dirty="0"/>
                </a:br>
                <a:r>
                  <a:rPr lang="en-US" dirty="0"/>
                  <a:t>open economy than a closed economy</a:t>
                </a:r>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419191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10000"/>
              </a:bodyPr>
              <a:lstStyle/>
              <a:p>
                <a:r>
                  <a:rPr lang="en-US" b="1" dirty="0"/>
                  <a:t>Key: monetary policy is more potent in impacting</a:t>
                </a:r>
                <a:br>
                  <a:rPr lang="en-US" b="1" dirty="0"/>
                </a:br>
                <a:r>
                  <a:rPr lang="en-US" b="1" dirty="0"/>
                  <a:t>aggregate demand when it is an open economy</a:t>
                </a:r>
              </a:p>
              <a:p>
                <a:r>
                  <a:rPr lang="en-US" dirty="0"/>
                  <a:t>When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has</a:t>
                </a:r>
                <a:br>
                  <a:rPr lang="en-US" dirty="0"/>
                </a:br>
                <a:r>
                  <a:rPr lang="en-US" dirty="0"/>
                  <a:t>a smaller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a larger impact</a:t>
                </a:r>
                <a:br>
                  <a:rPr lang="en-US" dirty="0"/>
                </a:br>
                <a:r>
                  <a:rPr lang="en-US" dirty="0"/>
                  <a:t>on </a:t>
                </a:r>
                <a14:m>
                  <m:oMath xmlns:m="http://schemas.openxmlformats.org/officeDocument/2006/math">
                    <m:r>
                      <a:rPr lang="en-US" b="0" i="1" smtClean="0">
                        <a:latin typeface="Cambria Math" panose="02040503050406030204" pitchFamily="18" charset="0"/>
                      </a:rPr>
                      <m:t>𝑌</m:t>
                    </m:r>
                  </m:oMath>
                </a14:m>
                <a:endParaRPr lang="en-US" dirty="0"/>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affect real interest rates and</a:t>
                </a:r>
                <a:br>
                  <a:rPr lang="en-US" dirty="0"/>
                </a:br>
                <a:r>
                  <a:rPr lang="en-US" dirty="0"/>
                  <a:t>real exchange rates </a:t>
                </a:r>
              </a:p>
              <a:p>
                <a:pPr lvl="1"/>
                <a:r>
                  <a:rPr lang="en-US" dirty="0"/>
                  <a:t>Dual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𝜀</m:t>
                    </m:r>
                  </m:oMath>
                </a14:m>
                <a:endParaRPr lang="en-US" dirty="0"/>
              </a:p>
              <a:p>
                <a:r>
                  <a:rPr lang="en-US" dirty="0"/>
                  <a:t>If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makes the</a:t>
                </a:r>
                <a:br>
                  <a:rPr lang="en-US" dirty="0"/>
                </a:br>
                <a:r>
                  <a:rPr lang="en-US" dirty="0"/>
                  <a:t>country less attractive to invest in, which </a:t>
                </a:r>
                <a:br>
                  <a:rPr lang="en-US" dirty="0"/>
                </a:br>
                <a:r>
                  <a:rPr lang="en-US" dirty="0"/>
                  <a:t>reduces demand for domestic currency</a:t>
                </a:r>
              </a:p>
              <a:p>
                <a:r>
                  <a:rPr lang="en-US" dirty="0"/>
                  <a:t>With the depreciation 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this</a:t>
                </a:r>
                <a:br>
                  <a:rPr lang="en-US" dirty="0"/>
                </a:br>
                <a:r>
                  <a:rPr lang="en-US" dirty="0"/>
                  <a:t>stimulates </a:t>
                </a:r>
                <a14:m>
                  <m:oMath xmlns:m="http://schemas.openxmlformats.org/officeDocument/2006/math">
                    <m:r>
                      <a:rPr lang="en-US" b="0" i="1" smtClean="0">
                        <a:latin typeface="Cambria Math" panose="02040503050406030204" pitchFamily="18" charset="0"/>
                      </a:rPr>
                      <m:t>𝑁𝑋</m:t>
                    </m:r>
                  </m:oMath>
                </a14:m>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514534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76075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1917028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Overview of Shocks in an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b="1" dirty="0"/>
              <a:t>Key: the Central Bank has more</a:t>
            </a:r>
            <a:br>
              <a:rPr lang="en-US" b="1" dirty="0"/>
            </a:br>
            <a:r>
              <a:rPr lang="en-US" b="1" dirty="0"/>
              <a:t>potent responses in an open </a:t>
            </a:r>
            <a:br>
              <a:rPr lang="en-US" b="1" dirty="0"/>
            </a:br>
            <a:r>
              <a:rPr lang="en-US" b="1" dirty="0"/>
              <a:t>economy</a:t>
            </a:r>
          </a:p>
          <a:p>
            <a:r>
              <a:rPr lang="en-US" b="1" dirty="0"/>
              <a:t>Key: IS shocks, such as fiscal policy,</a:t>
            </a:r>
            <a:br>
              <a:rPr lang="en-US" b="1" dirty="0"/>
            </a:br>
            <a:r>
              <a:rPr lang="en-US" b="1" dirty="0"/>
              <a:t>have less potent shocks in an open</a:t>
            </a:r>
            <a:br>
              <a:rPr lang="en-US" b="1" dirty="0"/>
            </a:br>
            <a:r>
              <a:rPr lang="en-US" b="1" dirty="0"/>
              <a:t>economy</a:t>
            </a:r>
          </a:p>
        </p:txBody>
      </p:sp>
      <p:pic>
        <p:nvPicPr>
          <p:cNvPr id="5" name="Picture 4">
            <a:extLst>
              <a:ext uri="{FF2B5EF4-FFF2-40B4-BE49-F238E27FC236}">
                <a16:creationId xmlns:a16="http://schemas.microsoft.com/office/drawing/2014/main" id="{8C820479-B4FD-0112-1CFE-CA948F42B336}"/>
              </a:ext>
            </a:extLst>
          </p:cNvPr>
          <p:cNvPicPr>
            <a:picLocks noChangeAspect="1"/>
          </p:cNvPicPr>
          <p:nvPr/>
        </p:nvPicPr>
        <p:blipFill>
          <a:blip r:embed="rId2"/>
          <a:stretch>
            <a:fillRect/>
          </a:stretch>
        </p:blipFill>
        <p:spPr>
          <a:xfrm>
            <a:off x="6384290" y="1425913"/>
            <a:ext cx="5807710" cy="5432087"/>
          </a:xfrm>
          <a:prstGeom prst="rect">
            <a:avLst/>
          </a:prstGeom>
        </p:spPr>
      </p:pic>
    </p:spTree>
    <p:extLst>
      <p:ext uri="{BB962C8B-B14F-4D97-AF65-F5344CB8AC3E}">
        <p14:creationId xmlns:p14="http://schemas.microsoft.com/office/powerpoint/2010/main" val="67097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We’ll revisit our small open economy again</a:t>
                </a:r>
              </a:p>
              <a:p>
                <a:r>
                  <a:rPr lang="en-US" dirty="0"/>
                  <a:t>Recall that our IS curve is flat, where the</a:t>
                </a:r>
                <a:br>
                  <a:rPr lang="en-US" dirty="0"/>
                </a:br>
                <a:r>
                  <a:rPr lang="en-US" dirty="0"/>
                  <a:t>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oMath>
                </a14:m>
                <a:endParaRPr lang="en-US" dirty="0"/>
              </a:p>
              <a:p>
                <a:r>
                  <a:rPr lang="en-US" dirty="0"/>
                  <a:t>The small open economy must set its </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equal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238784-F6E0-C46E-D8E8-4E1BF7F82B95}"/>
              </a:ext>
            </a:extLst>
          </p:cNvPr>
          <p:cNvPicPr>
            <a:picLocks noChangeAspect="1"/>
          </p:cNvPicPr>
          <p:nvPr/>
        </p:nvPicPr>
        <p:blipFill>
          <a:blip r:embed="rId3"/>
          <a:stretch>
            <a:fillRect/>
          </a:stretch>
        </p:blipFill>
        <p:spPr>
          <a:xfrm>
            <a:off x="7552916" y="751840"/>
            <a:ext cx="4639084" cy="6039168"/>
          </a:xfrm>
          <a:prstGeom prst="rect">
            <a:avLst/>
          </a:prstGeom>
        </p:spPr>
      </p:pic>
    </p:spTree>
    <p:extLst>
      <p:ext uri="{BB962C8B-B14F-4D97-AF65-F5344CB8AC3E}">
        <p14:creationId xmlns:p14="http://schemas.microsoft.com/office/powerpoint/2010/main" val="370853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57A4-7539-8735-509B-E2E32A44FC87}"/>
              </a:ext>
            </a:extLst>
          </p:cNvPr>
          <p:cNvSpPr>
            <a:spLocks noGrp="1"/>
          </p:cNvSpPr>
          <p:nvPr>
            <p:ph type="title"/>
          </p:nvPr>
        </p:nvSpPr>
        <p:spPr/>
        <p:txBody>
          <a:bodyPr/>
          <a:lstStyle/>
          <a:p>
            <a:r>
              <a:rPr lang="en-US" dirty="0"/>
              <a:t>Exports, Imports, and Exchange Rates</a:t>
            </a:r>
          </a:p>
        </p:txBody>
      </p:sp>
      <p:sp>
        <p:nvSpPr>
          <p:cNvPr id="3" name="Text Placeholder 2">
            <a:extLst>
              <a:ext uri="{FF2B5EF4-FFF2-40B4-BE49-F238E27FC236}">
                <a16:creationId xmlns:a16="http://schemas.microsoft.com/office/drawing/2014/main" id="{A657DBEA-381A-8FA5-7348-58E06B44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081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there is a monetary expansion</a:t>
                </a:r>
                <a:br>
                  <a:rPr lang="en-US" dirty="0"/>
                </a:br>
                <a:r>
                  <a:rPr lang="en-US" dirty="0"/>
                  <a:t>in the small open economy that shift</a:t>
                </a:r>
                <a:br>
                  <a:rPr lang="en-US" dirty="0"/>
                </a:br>
                <a:r>
                  <a:rPr lang="en-US" dirty="0"/>
                  <a:t>the LM curve to the right</a:t>
                </a:r>
              </a:p>
              <a:p>
                <a:r>
                  <a:rPr lang="en-US" dirty="0"/>
                  <a:t>Why doesn’t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change?</a:t>
                </a:r>
              </a:p>
              <a:p>
                <a:pPr marL="514350" indent="-514350">
                  <a:buFont typeface="+mj-lt"/>
                  <a:buAutoNum type="arabicPeriod"/>
                </a:pPr>
                <a:r>
                  <a:rPr lang="en-US" dirty="0"/>
                  <a:t>There is small downward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514350" indent="-514350">
                  <a:buFont typeface="+mj-lt"/>
                  <a:buAutoNum type="arabicPeriod"/>
                </a:pPr>
                <a:r>
                  <a:rPr lang="en-US" dirty="0"/>
                  <a:t>There is small upward pressure on </a:t>
                </a:r>
                <a14:m>
                  <m:oMath xmlns:m="http://schemas.openxmlformats.org/officeDocument/2006/math">
                    <m:r>
                      <a:rPr lang="en-US" b="0" i="1" smtClean="0">
                        <a:latin typeface="Cambria Math" panose="02040503050406030204" pitchFamily="18" charset="0"/>
                      </a:rPr>
                      <m:t>𝜀</m:t>
                    </m:r>
                  </m:oMath>
                </a14:m>
                <a:endParaRPr lang="en-US" b="0" dirty="0"/>
              </a:p>
              <a:p>
                <a:r>
                  <a:rPr lang="en-US" dirty="0"/>
                  <a:t>The Central Bank’s focus in on </a:t>
                </a:r>
                <a14:m>
                  <m:oMath xmlns:m="http://schemas.openxmlformats.org/officeDocument/2006/math">
                    <m:r>
                      <a:rPr lang="en-US" b="0" i="1" smtClean="0">
                        <a:latin typeface="Cambria Math" panose="02040503050406030204" pitchFamily="18" charset="0"/>
                      </a:rPr>
                      <m:t>𝜀</m:t>
                    </m:r>
                  </m:oMath>
                </a14:m>
                <a:r>
                  <a:rPr lang="en-US" dirty="0"/>
                  <a:t>, not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depreciates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46610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that there is an fiscal policy</a:t>
                </a:r>
                <a:br>
                  <a:rPr lang="en-US" dirty="0"/>
                </a:br>
                <a:r>
                  <a:rPr lang="en-US" dirty="0"/>
                  <a:t>for a shock to the IS curve</a:t>
                </a:r>
              </a:p>
              <a:p>
                <a:r>
                  <a:rPr lang="en-US" dirty="0"/>
                  <a:t>Because the 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completely</a:t>
                </a:r>
                <a:br>
                  <a:rPr lang="en-US" dirty="0"/>
                </a:br>
                <a:r>
                  <a:rPr lang="en-US" dirty="0"/>
                  <a:t>elastic, there is no impact on </a:t>
                </a:r>
                <a14:m>
                  <m:oMath xmlns:m="http://schemas.openxmlformats.org/officeDocument/2006/math">
                    <m:r>
                      <a:rPr lang="en-US" b="0" i="1" smtClean="0">
                        <a:latin typeface="Cambria Math" panose="02040503050406030204" pitchFamily="18" charset="0"/>
                      </a:rPr>
                      <m:t>𝑌</m:t>
                    </m:r>
                  </m:oMath>
                </a14:m>
                <a:r>
                  <a:rPr lang="en-US" dirty="0"/>
                  <a:t> or </a:t>
                </a:r>
                <a14:m>
                  <m:oMath xmlns:m="http://schemas.openxmlformats.org/officeDocument/2006/math">
                    <m:r>
                      <a:rPr lang="en-US" b="0" i="1" smtClean="0">
                        <a:latin typeface="Cambria Math" panose="02040503050406030204" pitchFamily="18" charset="0"/>
                      </a:rPr>
                      <m:t>𝑟</m:t>
                    </m:r>
                  </m:oMath>
                </a14:m>
                <a:endParaRPr lang="en-US" dirty="0"/>
              </a:p>
              <a:p>
                <a:r>
                  <a:rPr lang="en-US" dirty="0"/>
                  <a:t>However, with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b="0" dirty="0"/>
              </a:p>
              <a:p>
                <a:pPr marL="971550" lvl="1" indent="-514350">
                  <a:buFont typeface="+mj-lt"/>
                  <a:buAutoNum type="arabicPeriod"/>
                </a:pPr>
                <a:r>
                  <a:rPr lang="en-US" dirty="0"/>
                  <a:t>Small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971550" lvl="1" indent="-514350">
                  <a:buFont typeface="+mj-lt"/>
                  <a:buAutoNum type="arabicPeriod"/>
                </a:pPr>
                <a:r>
                  <a:rPr lang="en-US" dirty="0"/>
                  <a:t>Downward pressure on </a:t>
                </a:r>
                <a14:m>
                  <m:oMath xmlns:m="http://schemas.openxmlformats.org/officeDocument/2006/math">
                    <m:r>
                      <a:rPr lang="en-US" b="0" i="1" smtClean="0">
                        <a:latin typeface="Cambria Math" panose="02040503050406030204" pitchFamily="18" charset="0"/>
                      </a:rPr>
                      <m:t>𝜀</m:t>
                    </m:r>
                  </m:oMath>
                </a14:m>
                <a:endParaRPr lang="en-US" dirty="0"/>
              </a:p>
              <a:p>
                <a:r>
                  <a:rPr lang="en-US" dirty="0"/>
                  <a:t>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will crowd out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The downward pressure on </a:t>
                </a:r>
                <a14:m>
                  <m:oMath xmlns:m="http://schemas.openxmlformats.org/officeDocument/2006/math">
                    <m:r>
                      <a:rPr lang="en-US" b="0" i="1" smtClean="0">
                        <a:latin typeface="Cambria Math" panose="02040503050406030204" pitchFamily="18" charset="0"/>
                      </a:rPr>
                      <m:t>𝜀</m:t>
                    </m:r>
                  </m:oMath>
                </a14:m>
                <a:r>
                  <a:rPr lang="en-US" dirty="0"/>
                  <a:t> causes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The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crowds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85348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In a small open economy</a:t>
            </a:r>
            <a:br>
              <a:rPr lang="en-US" dirty="0"/>
            </a:br>
            <a:r>
              <a:rPr lang="en-US" dirty="0"/>
              <a:t>the effects of IS and LM shocks</a:t>
            </a:r>
            <a:br>
              <a:rPr lang="en-US" dirty="0"/>
            </a:br>
            <a:r>
              <a:rPr lang="en-US" dirty="0"/>
              <a:t>are exacerbated</a:t>
            </a:r>
          </a:p>
          <a:p>
            <a:r>
              <a:rPr lang="en-US" dirty="0"/>
              <a:t>LM shocks have bigger effects</a:t>
            </a:r>
            <a:br>
              <a:rPr lang="en-US" dirty="0"/>
            </a:br>
            <a:r>
              <a:rPr lang="en-US" dirty="0"/>
              <a:t>in small open economies </a:t>
            </a:r>
            <a:br>
              <a:rPr lang="en-US" dirty="0"/>
            </a:br>
            <a:r>
              <a:rPr lang="en-US" dirty="0"/>
              <a:t>compared to open economies</a:t>
            </a:r>
          </a:p>
          <a:p>
            <a:r>
              <a:rPr lang="en-US" dirty="0"/>
              <a:t>IS shock has no impact on</a:t>
            </a:r>
            <a:br>
              <a:rPr lang="en-US" dirty="0"/>
            </a:br>
            <a:r>
              <a:rPr lang="en-US" dirty="0"/>
              <a:t>output </a:t>
            </a:r>
          </a:p>
        </p:txBody>
      </p:sp>
      <p:pic>
        <p:nvPicPr>
          <p:cNvPr id="4" name="Picture 3">
            <a:extLst>
              <a:ext uri="{FF2B5EF4-FFF2-40B4-BE49-F238E27FC236}">
                <a16:creationId xmlns:a16="http://schemas.microsoft.com/office/drawing/2014/main" id="{C8506254-2398-F9A9-6EE5-6AE6F469BCBC}"/>
              </a:ext>
            </a:extLst>
          </p:cNvPr>
          <p:cNvPicPr>
            <a:picLocks noChangeAspect="1"/>
          </p:cNvPicPr>
          <p:nvPr/>
        </p:nvPicPr>
        <p:blipFill>
          <a:blip r:embed="rId2"/>
          <a:stretch>
            <a:fillRect/>
          </a:stretch>
        </p:blipFill>
        <p:spPr>
          <a:xfrm>
            <a:off x="5665415" y="1544320"/>
            <a:ext cx="6526585" cy="5313680"/>
          </a:xfrm>
          <a:prstGeom prst="rect">
            <a:avLst/>
          </a:prstGeom>
        </p:spPr>
      </p:pic>
    </p:spTree>
    <p:extLst>
      <p:ext uri="{BB962C8B-B14F-4D97-AF65-F5344CB8AC3E}">
        <p14:creationId xmlns:p14="http://schemas.microsoft.com/office/powerpoint/2010/main" val="307987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A01F-C940-0141-19E1-FEC5949AEC02}"/>
              </a:ext>
            </a:extLst>
          </p:cNvPr>
          <p:cNvSpPr>
            <a:spLocks noGrp="1"/>
          </p:cNvSpPr>
          <p:nvPr>
            <p:ph type="title"/>
          </p:nvPr>
        </p:nvSpPr>
        <p:spPr/>
        <p:txBody>
          <a:bodyPr/>
          <a:lstStyle/>
          <a:p>
            <a:r>
              <a:rPr lang="en-US" dirty="0"/>
              <a:t>Shocks in a Sticky Price Model</a:t>
            </a:r>
          </a:p>
        </p:txBody>
      </p:sp>
      <p:sp>
        <p:nvSpPr>
          <p:cNvPr id="3" name="Text Placeholder 2">
            <a:extLst>
              <a:ext uri="{FF2B5EF4-FFF2-40B4-BE49-F238E27FC236}">
                <a16:creationId xmlns:a16="http://schemas.microsoft.com/office/drawing/2014/main" id="{7F808E95-B854-24DF-DA66-E03C819FED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564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 Sticky Price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 will cover IS and LM shocks in a sticky price model</a:t>
                </a:r>
              </a:p>
              <a:p>
                <a:r>
                  <a:rPr lang="en-US" dirty="0"/>
                  <a:t>For simplicity we will have completely sticky prices (horizontal AS)</a:t>
                </a:r>
              </a:p>
              <a:p>
                <a:r>
                  <a:rPr lang="en-US" dirty="0"/>
                  <a:t>We have already covered shocks in the IS Curve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remember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a negative shock due to Ricardian Equivalence)</a:t>
                </a:r>
              </a:p>
              <a:p>
                <a:r>
                  <a:rPr lang="en-US" dirty="0"/>
                  <a:t>We have already covered shocks in the LM Curve</a:t>
                </a:r>
              </a:p>
              <a:p>
                <a:r>
                  <a:rPr lang="en-US" dirty="0"/>
                  <a:t>We’ll cover exogenous shocks to </a:t>
                </a:r>
                <a14:m>
                  <m:oMath xmlns:m="http://schemas.openxmlformats.org/officeDocument/2006/math">
                    <m:r>
                      <a:rPr lang="en-US" b="0" i="1" smtClean="0">
                        <a:latin typeface="Cambria Math" panose="02040503050406030204" pitchFamily="18" charset="0"/>
                      </a:rPr>
                      <m:t>𝑁𝑋</m:t>
                    </m:r>
                  </m:oMath>
                </a14:m>
                <a:endParaRPr lang="en-US" dirty="0"/>
              </a:p>
              <a:p>
                <a:pPr marL="514350" indent="-514350">
                  <a:buFont typeface="+mj-lt"/>
                  <a:buAutoNum type="arabicPeriod"/>
                </a:pPr>
                <a:r>
                  <a:rPr lang="en-US" dirty="0"/>
                  <a:t>An exogenous shock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514350" indent="-514350">
                  <a:buFont typeface="+mj-lt"/>
                  <a:buAutoNum type="arabicPeriod"/>
                </a:pPr>
                <a:r>
                  <a:rPr lang="en-US" dirty="0"/>
                  <a:t>An exogenous shock to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spTree>
    <p:extLst>
      <p:ext uri="{BB962C8B-B14F-4D97-AF65-F5344CB8AC3E}">
        <p14:creationId xmlns:p14="http://schemas.microsoft.com/office/powerpoint/2010/main" val="699882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that that there is an exogenous </a:t>
                </a:r>
                <a:br>
                  <a:rPr lang="en-US" dirty="0"/>
                </a:br>
                <a:r>
                  <a:rPr lang="en-US" dirty="0"/>
                  <a:t>shock in foreign interest rates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experiences an increase, which causes</a:t>
                </a:r>
                <a:br>
                  <a:rPr lang="en-US" dirty="0"/>
                </a:br>
                <a:r>
                  <a:rPr lang="en-US" dirty="0"/>
                  <a:t>a reduction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This causes a depreciation in the home</a:t>
                </a:r>
                <a:br>
                  <a:rPr lang="en-US" dirty="0"/>
                </a:br>
                <a:r>
                  <a:rPr lang="en-US" dirty="0"/>
                  <a:t>currency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rise</a:t>
                </a:r>
              </a:p>
              <a:p>
                <a:r>
                  <a:rPr lang="en-US" dirty="0"/>
                  <a:t>This increased demand shifts the IS curve</a:t>
                </a:r>
                <a:br>
                  <a:rPr lang="en-US" dirty="0"/>
                </a:br>
                <a:r>
                  <a:rPr lang="en-US" dirty="0"/>
                  <a:t>to the right</a:t>
                </a:r>
              </a:p>
              <a:p>
                <a:r>
                  <a:rPr lang="en-US" dirty="0"/>
                  <a:t>However, with a shift to the right in the </a:t>
                </a:r>
                <a:br>
                  <a:rPr lang="en-US" dirty="0"/>
                </a:br>
                <a:r>
                  <a:rPr lang="en-US" dirty="0"/>
                  <a:t>IS curve,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2342FE-AA20-70FE-2372-F76D706BBED0}"/>
              </a:ext>
            </a:extLst>
          </p:cNvPr>
          <p:cNvPicPr>
            <a:picLocks noChangeAspect="1"/>
          </p:cNvPicPr>
          <p:nvPr/>
        </p:nvPicPr>
        <p:blipFill>
          <a:blip r:embed="rId4"/>
          <a:stretch>
            <a:fillRect/>
          </a:stretch>
        </p:blipFill>
        <p:spPr>
          <a:xfrm>
            <a:off x="7266371" y="365125"/>
            <a:ext cx="4925629" cy="6492875"/>
          </a:xfrm>
          <a:prstGeom prst="rect">
            <a:avLst/>
          </a:prstGeom>
        </p:spPr>
      </p:pic>
    </p:spTree>
    <p:extLst>
      <p:ext uri="{BB962C8B-B14F-4D97-AF65-F5344CB8AC3E}">
        <p14:creationId xmlns:p14="http://schemas.microsoft.com/office/powerpoint/2010/main" val="161681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the endogenous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compare to the exogenous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a:t>
                </a:r>
              </a:p>
              <a:p>
                <a:r>
                  <a:rPr lang="en-US" dirty="0"/>
                  <a:t>Suppose a completely vertical LM curve,</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be accompanied by no increase in </a:t>
                </a:r>
                <a14:m>
                  <m:oMath xmlns:m="http://schemas.openxmlformats.org/officeDocument/2006/math">
                    <m:r>
                      <a:rPr lang="en-US" b="0" i="1" smtClean="0">
                        <a:latin typeface="Cambria Math" panose="02040503050406030204" pitchFamily="18" charset="0"/>
                      </a:rPr>
                      <m:t>𝑌</m:t>
                    </m:r>
                  </m:oMath>
                </a14:m>
                <a:r>
                  <a:rPr lang="en-US" dirty="0"/>
                  <a:t> </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cause lower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t>
                </a:r>
              </a:p>
              <a:p>
                <a:r>
                  <a:rPr lang="en-US" dirty="0"/>
                  <a:t>If </a:t>
                </a:r>
                <a14:m>
                  <m:oMath xmlns:m="http://schemas.openxmlformats.org/officeDocument/2006/math">
                    <m:r>
                      <a:rPr lang="en-US" b="0" i="1" smtClean="0">
                        <a:latin typeface="Cambria Math" panose="02040503050406030204" pitchFamily="18" charset="0"/>
                      </a:rPr>
                      <m:t>𝑌</m:t>
                    </m:r>
                  </m:oMath>
                </a14:m>
                <a:r>
                  <a:rPr lang="en-US" dirty="0"/>
                  <a:t> doesn’t change and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are lower then </a:t>
                </a:r>
                <a14:m>
                  <m:oMath xmlns:m="http://schemas.openxmlformats.org/officeDocument/2006/math">
                    <m:r>
                      <a:rPr lang="en-US" b="0" i="1" smtClean="0">
                        <a:latin typeface="Cambria Math" panose="02040503050406030204" pitchFamily="18" charset="0"/>
                      </a:rPr>
                      <m:t>𝑁𝑋</m:t>
                    </m:r>
                  </m:oMath>
                </a14:m>
                <a:r>
                  <a:rPr lang="en-US" dirty="0"/>
                  <a:t> has to make up the difference</a:t>
                </a:r>
              </a:p>
              <a:p>
                <a:r>
                  <a:rPr lang="en-US" b="0" dirty="0"/>
                  <a:t>However, </a:t>
                </a:r>
                <a14:m>
                  <m:oMath xmlns:m="http://schemas.openxmlformats.org/officeDocument/2006/math">
                    <m:r>
                      <a:rPr lang="en-US" b="0" i="1" smtClean="0">
                        <a:latin typeface="Cambria Math" panose="02040503050406030204" pitchFamily="18" charset="0"/>
                      </a:rPr>
                      <m:t>𝑁𝑋</m:t>
                    </m:r>
                  </m:oMath>
                </a14:m>
                <a:r>
                  <a:rPr lang="en-US" dirty="0"/>
                  <a:t> cannot increase if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oMath>
                </a14:m>
                <a:r>
                  <a:rPr lang="en-US" dirty="0"/>
                  <a:t> increases, so even with a vertical LM,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cannot rise as much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Since LM curve are usually not completely vertical,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rise less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which causes depreciation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spTree>
    <p:extLst>
      <p:ext uri="{BB962C8B-B14F-4D97-AF65-F5344CB8AC3E}">
        <p14:creationId xmlns:p14="http://schemas.microsoft.com/office/powerpoint/2010/main" val="805987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we have a shock in our normalized</a:t>
                </a:r>
                <a:br>
                  <a:rPr lang="en-US" dirty="0"/>
                </a:br>
                <a:r>
                  <a:rPr lang="en-US" dirty="0"/>
                  <a:t>variable </a:t>
                </a:r>
                <a14:m>
                  <m:oMath xmlns:m="http://schemas.openxmlformats.org/officeDocument/2006/math">
                    <m:r>
                      <a:rPr lang="en-US" b="0" i="1" smtClean="0">
                        <a:latin typeface="Cambria Math" panose="02040503050406030204" pitchFamily="18" charset="0"/>
                      </a:rPr>
                      <m:t>𝑄</m:t>
                    </m:r>
                  </m:oMath>
                </a14:m>
                <a:r>
                  <a:rPr lang="en-US" dirty="0"/>
                  <a:t> (free trade agreement, etc.)</a:t>
                </a:r>
              </a:p>
              <a:p>
                <a:r>
                  <a:rPr lang="en-US" dirty="0"/>
                  <a:t>An increase in </a:t>
                </a:r>
                <a14:m>
                  <m:oMath xmlns:m="http://schemas.openxmlformats.org/officeDocument/2006/math">
                    <m:r>
                      <a:rPr lang="en-US" b="0" i="1" smtClean="0">
                        <a:latin typeface="Cambria Math" panose="02040503050406030204" pitchFamily="18" charset="0"/>
                      </a:rPr>
                      <m:t>𝑄</m:t>
                    </m:r>
                  </m:oMath>
                </a14:m>
                <a:r>
                  <a:rPr lang="en-US" dirty="0"/>
                  <a:t> increase the demand for</a:t>
                </a:r>
                <a:br>
                  <a:rPr lang="en-US" dirty="0"/>
                </a:br>
                <a:r>
                  <a:rPr lang="en-US" dirty="0"/>
                  <a:t>net exports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This shifts the IS curve rightward</a:t>
                </a:r>
              </a:p>
              <a:p>
                <a:r>
                  <a:rPr lang="en-US" dirty="0"/>
                  <a:t>What happens to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with this shift?</a:t>
                </a:r>
              </a:p>
              <a:p>
                <a14:m>
                  <m:oMath xmlns:m="http://schemas.openxmlformats.org/officeDocument/2006/math">
                    <m:r>
                      <a:rPr lang="en-US" b="0" i="1" smtClean="0">
                        <a:latin typeface="Cambria Math" panose="02040503050406030204" pitchFamily="18" charset="0"/>
                      </a:rPr>
                      <m:t>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 from the shift in IS</a:t>
                </a:r>
              </a:p>
              <a:p>
                <a:r>
                  <a:rPr lang="en-US" dirty="0"/>
                  <a:t>The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to increase</a:t>
                </a:r>
                <a:br>
                  <a:rPr lang="en-US" dirty="0"/>
                </a:br>
                <a:r>
                  <a:rPr lang="en-US" dirty="0"/>
                  <a:t>(assuming a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causes the</a:t>
                </a:r>
                <a:br>
                  <a:rPr lang="en-US" dirty="0"/>
                </a:br>
                <a:r>
                  <a:rPr lang="en-US" dirty="0"/>
                  <a:t>domestic currency to appreciate </a:t>
                </a:r>
                <a14:m>
                  <m:oMath xmlns:m="http://schemas.openxmlformats.org/officeDocument/2006/math">
                    <m:r>
                      <a:rPr lang="en-US" b="0" i="1" smtClean="0">
                        <a:latin typeface="Cambria Math" panose="02040503050406030204" pitchFamily="18" charset="0"/>
                      </a:rPr>
                      <m:t>𝜀</m:t>
                    </m:r>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132021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While the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a:t>
                </a:r>
                <a:br>
                  <a:rPr lang="en-US" dirty="0"/>
                </a:br>
                <a:r>
                  <a:rPr lang="en-US" dirty="0"/>
                  <a:t>the currency to appreciate and puts </a:t>
                </a:r>
                <a:br>
                  <a:rPr lang="en-US" dirty="0"/>
                </a:br>
                <a:r>
                  <a:rPr lang="en-US" dirty="0"/>
                  <a:t>downward pressure on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However, there is upward pressure on </a:t>
                </a:r>
                <a14:m>
                  <m:oMath xmlns:m="http://schemas.openxmlformats.org/officeDocument/2006/math">
                    <m:r>
                      <a:rPr lang="en-US" b="0" i="1" smtClean="0">
                        <a:latin typeface="Cambria Math" panose="02040503050406030204" pitchFamily="18" charset="0"/>
                      </a:rPr>
                      <m:t>𝑁𝑋</m:t>
                    </m:r>
                  </m:oMath>
                </a14:m>
                <a:r>
                  <a:rPr lang="en-US" dirty="0"/>
                  <a:t> </a:t>
                </a:r>
                <a:br>
                  <a:rPr lang="en-US" dirty="0"/>
                </a:br>
                <a:r>
                  <a:rPr lang="en-US" dirty="0"/>
                  <a:t>from a rise in </a:t>
                </a:r>
                <a14:m>
                  <m:oMath xmlns:m="http://schemas.openxmlformats.org/officeDocument/2006/math">
                    <m:r>
                      <a:rPr lang="en-US" b="0" i="1" smtClean="0">
                        <a:latin typeface="Cambria Math" panose="02040503050406030204" pitchFamily="18" charset="0"/>
                      </a:rPr>
                      <m:t>𝑄</m:t>
                    </m:r>
                  </m:oMath>
                </a14:m>
                <a:r>
                  <a:rPr lang="en-US" dirty="0"/>
                  <a:t> (it counters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a:t>
                </a:r>
              </a:p>
              <a:p>
                <a:r>
                  <a:rPr lang="en-US" dirty="0"/>
                  <a:t>What happens on net?</a:t>
                </a:r>
              </a:p>
              <a:p>
                <a:r>
                  <a:rPr lang="en-US" dirty="0"/>
                  <a:t>Again suppose a vertical LM curve, and a</a:t>
                </a:r>
                <a:br>
                  <a:rPr lang="en-US" dirty="0"/>
                </a:br>
                <a:r>
                  <a:rPr lang="en-US" dirty="0"/>
                  <a:t>rise in </a:t>
                </a:r>
                <a14:m>
                  <m:oMath xmlns:m="http://schemas.openxmlformats.org/officeDocument/2006/math">
                    <m:r>
                      <a:rPr lang="en-US" b="0" i="1" smtClean="0">
                        <a:latin typeface="Cambria Math" panose="02040503050406030204" pitchFamily="18" charset="0"/>
                      </a:rPr>
                      <m:t>𝑄</m:t>
                    </m:r>
                  </m:oMath>
                </a14:m>
                <a:r>
                  <a:rPr lang="en-US" dirty="0"/>
                  <a:t>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will fall from 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r>
                  <a:rPr lang="en-US" dirty="0"/>
                  <a:t>The appreciation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will not offset the</a:t>
                </a:r>
                <a:br>
                  <a:rPr lang="en-US" dirty="0"/>
                </a:br>
                <a:r>
                  <a:rPr lang="en-US" dirty="0"/>
                  <a:t>rise in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 </m:t>
                    </m:r>
                  </m:oMath>
                </a14:m>
                <a:r>
                  <a:rPr lang="en-US" dirty="0"/>
                  <a:t>from a rise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78845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2641-6C31-3CE9-2D41-0F0D391B4DF7}"/>
              </a:ext>
            </a:extLst>
          </p:cNvPr>
          <p:cNvSpPr>
            <a:spLocks noGrp="1"/>
          </p:cNvSpPr>
          <p:nvPr>
            <p:ph type="title"/>
          </p:nvPr>
        </p:nvSpPr>
        <p:spPr/>
        <p:txBody>
          <a:bodyPr/>
          <a:lstStyle/>
          <a:p>
            <a:r>
              <a:rPr lang="en-US" dirty="0"/>
              <a:t>Fixed Exchange Rates</a:t>
            </a:r>
          </a:p>
        </p:txBody>
      </p:sp>
      <p:sp>
        <p:nvSpPr>
          <p:cNvPr id="3" name="Text Placeholder 2">
            <a:extLst>
              <a:ext uri="{FF2B5EF4-FFF2-40B4-BE49-F238E27FC236}">
                <a16:creationId xmlns:a16="http://schemas.microsoft.com/office/drawing/2014/main" id="{BA83EB97-F6A4-8DA7-5D45-0A6D2BD968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89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fontScale="92500"/>
              </a:bodyPr>
              <a:lstStyle/>
              <a:p>
                <a:r>
                  <a:rPr lang="en-US" dirty="0"/>
                  <a:t>We’ll add Imports and Exports to our GDP accounting equation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lvl="1"/>
                <a14:m>
                  <m:oMath xmlns:m="http://schemas.openxmlformats.org/officeDocument/2006/math">
                    <m:r>
                      <a:rPr lang="en-US" b="0" i="1" smtClean="0">
                        <a:latin typeface="Cambria Math" panose="02040503050406030204" pitchFamily="18" charset="0"/>
                      </a:rPr>
                      <m:t>𝑋</m:t>
                    </m:r>
                  </m:oMath>
                </a14:m>
                <a:r>
                  <a:rPr lang="en-US" dirty="0"/>
                  <a:t> are exports </a:t>
                </a:r>
              </a:p>
              <a:p>
                <a:pPr lvl="1"/>
                <a14:m>
                  <m:oMath xmlns:m="http://schemas.openxmlformats.org/officeDocument/2006/math">
                    <m:r>
                      <a:rPr lang="en-US" b="0" i="1" smtClean="0">
                        <a:latin typeface="Cambria Math" panose="02040503050406030204" pitchFamily="18" charset="0"/>
                      </a:rPr>
                      <m:t>𝑀</m:t>
                    </m:r>
                  </m:oMath>
                </a14:m>
                <a:r>
                  <a:rPr lang="en-US" dirty="0"/>
                  <a:t> are imports</a:t>
                </a:r>
              </a:p>
              <a:p>
                <a:pPr lvl="1"/>
                <a:r>
                  <a:rPr lang="en-US" dirty="0"/>
                  <a:t>Exports are goods produced domestically and sold to foreigners</a:t>
                </a:r>
              </a:p>
              <a:p>
                <a:pPr lvl="1"/>
                <a:r>
                  <a:rPr lang="en-US" dirty="0"/>
                  <a:t>Imports are good produced in foreign country, but sold to domestic consumers</a:t>
                </a:r>
              </a:p>
              <a:p>
                <a:pPr lvl="1"/>
                <a:r>
                  <a:rPr lang="en-US" dirty="0"/>
                  <a:t>In an open economy, a country’s spending does not have to equal its output</a:t>
                </a:r>
              </a:p>
              <a:p>
                <a:r>
                  <a:rPr lang="en-US" dirty="0"/>
                  <a:t>Net Exports or Current Accounts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r>
                  <a:rPr lang="en-US" dirty="0"/>
                  <a:t>Net exports or Current Accounts or Trade Balance will depend on</a:t>
                </a:r>
              </a:p>
              <a:p>
                <a:pPr marL="914400" lvl="1" indent="-457200">
                  <a:buFont typeface="+mj-lt"/>
                  <a:buAutoNum type="arabicPeriod"/>
                </a:pPr>
                <a:r>
                  <a:rPr lang="en-US" dirty="0"/>
                  <a:t>Real exchange rate </a:t>
                </a:r>
                <a14:m>
                  <m:oMath xmlns:m="http://schemas.openxmlformats.org/officeDocument/2006/math">
                    <m:r>
                      <a:rPr lang="en-US" b="0" i="1" smtClean="0">
                        <a:latin typeface="Cambria Math" panose="02040503050406030204" pitchFamily="18" charset="0"/>
                      </a:rPr>
                      <m:t>𝜀</m:t>
                    </m:r>
                  </m:oMath>
                </a14:m>
                <a:endParaRPr lang="en-US" dirty="0"/>
              </a:p>
              <a:p>
                <a:pPr marL="914400" lvl="1" indent="-457200">
                  <a:buFont typeface="+mj-lt"/>
                  <a:buAutoNum type="arabicPeriod"/>
                </a:pPr>
                <a:r>
                  <a:rPr lang="en-US" dirty="0"/>
                  <a:t>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914400" lvl="1" indent="-457200">
                  <a:buFont typeface="+mj-lt"/>
                  <a:buAutoNum type="arabicPeriod"/>
                </a:pPr>
                <a:r>
                  <a:rPr lang="en-US" dirty="0"/>
                  <a:t>Other factors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1763" b="-2015"/>
                </a:stretch>
              </a:blipFill>
            </p:spPr>
            <p:txBody>
              <a:bodyPr/>
              <a:lstStyle/>
              <a:p>
                <a:r>
                  <a:rPr lang="en-US">
                    <a:noFill/>
                  </a:rPr>
                  <a:t> </a:t>
                </a:r>
              </a:p>
            </p:txBody>
          </p:sp>
        </mc:Fallback>
      </mc:AlternateContent>
    </p:spTree>
    <p:extLst>
      <p:ext uri="{BB962C8B-B14F-4D97-AF65-F5344CB8AC3E}">
        <p14:creationId xmlns:p14="http://schemas.microsoft.com/office/powerpoint/2010/main" val="188492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normAutofit lnSpcReduction="10000"/>
          </a:bodyPr>
          <a:lstStyle/>
          <a:p>
            <a:r>
              <a:rPr lang="en-US" dirty="0"/>
              <a:t>Until this point, we have assumed that exchange rates float (flexible)</a:t>
            </a:r>
          </a:p>
          <a:p>
            <a:r>
              <a:rPr lang="en-US" dirty="0"/>
              <a:t>However, Central Banks may adopt a non-discretionary policy to keep exchange rates fixed</a:t>
            </a:r>
          </a:p>
          <a:p>
            <a:r>
              <a:rPr lang="en-US" dirty="0"/>
              <a:t>Bretton Woods Agreement</a:t>
            </a:r>
          </a:p>
          <a:p>
            <a:pPr lvl="1"/>
            <a:r>
              <a:rPr lang="en-US" dirty="0"/>
              <a:t>The Bretton Woods Agreement after World War II was an agreement </a:t>
            </a:r>
          </a:p>
          <a:p>
            <a:pPr lvl="1"/>
            <a:r>
              <a:rPr lang="en-US" dirty="0"/>
              <a:t>Gold was the basis for the US dollar</a:t>
            </a:r>
          </a:p>
          <a:p>
            <a:pPr lvl="1"/>
            <a:r>
              <a:rPr lang="en-US" dirty="0"/>
              <a:t>Other currencies were pegged to the value of the US dollar</a:t>
            </a:r>
          </a:p>
          <a:p>
            <a:pPr lvl="1"/>
            <a:r>
              <a:rPr lang="en-US" dirty="0"/>
              <a:t>The system ended in 1971 when the US no longer exchanged gold for US currency (US supply of gold was no longer adequate to cover the number of dollars in circulation)</a:t>
            </a:r>
          </a:p>
          <a:p>
            <a:pPr lvl="1"/>
            <a:r>
              <a:rPr lang="en-US" dirty="0"/>
              <a:t>Central Banks under Bretton Woods were allowed to choose their exchange arrangement as they saw fit</a:t>
            </a:r>
          </a:p>
          <a:p>
            <a:pPr lvl="1"/>
            <a:r>
              <a:rPr lang="en-US" dirty="0"/>
              <a:t>The World Bank and the International Monetary Fund were created as well</a:t>
            </a:r>
          </a:p>
        </p:txBody>
      </p:sp>
    </p:spTree>
    <p:extLst>
      <p:ext uri="{BB962C8B-B14F-4D97-AF65-F5344CB8AC3E}">
        <p14:creationId xmlns:p14="http://schemas.microsoft.com/office/powerpoint/2010/main" val="371249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Under a Fixed Exchange Rate System, the Central Bank targets an exogenous value of nominal and real exchange rates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are exogenous variables, so solve 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m:oMathPara>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not have to equal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have to move one-to-one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given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Under a fixed exchange rate system, the Central Bank cedes discretionary power to set interest rates</a:t>
                </a:r>
              </a:p>
              <a:p>
                <a:pPr lvl="1"/>
                <a:r>
                  <a:rPr lang="en-US" dirty="0"/>
                  <a:t>It cannot simultaneously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2662279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If a Central Bank wants discretion to use monetary policy to control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then </a:t>
                </a:r>
                <a14:m>
                  <m:oMath xmlns:m="http://schemas.openxmlformats.org/officeDocument/2006/math">
                    <m:r>
                      <a:rPr lang="en-US" b="0" i="1" smtClean="0">
                        <a:latin typeface="Cambria Math" panose="02040503050406030204" pitchFamily="18" charset="0"/>
                      </a:rPr>
                      <m:t>𝜀</m:t>
                    </m:r>
                  </m:oMath>
                </a14:m>
                <a:r>
                  <a:rPr lang="en-US" dirty="0"/>
                  <a:t> must float</a:t>
                </a:r>
              </a:p>
              <a:p>
                <a:r>
                  <a:rPr lang="en-US" dirty="0"/>
                  <a:t>If a Central Banks wants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then it must give up discretion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What happens when there is a shock under a Fixed Exchange Rate System?</a:t>
                </a:r>
              </a:p>
              <a:p>
                <a:r>
                  <a:rPr lang="en-US" dirty="0"/>
                  <a:t>We’ll see what happens in the IS curve when there is a:</a:t>
                </a:r>
              </a:p>
              <a:p>
                <a:pPr marL="971550" lvl="1" indent="-514350">
                  <a:buFont typeface="+mj-lt"/>
                  <a:buAutoNum type="arabicPeriod"/>
                </a:pPr>
                <a:r>
                  <a:rPr lang="en-US" dirty="0"/>
                  <a:t>An increase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or a decrease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marL="971550" lvl="1" indent="-514350">
                  <a:buFont typeface="+mj-lt"/>
                  <a:buAutoNum type="arabicPeriod"/>
                </a:pPr>
                <a:r>
                  <a:rPr lang="en-US" dirty="0"/>
                  <a:t>An increase from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(Recall Ricardian Equivalence) </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893169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dirty="0"/>
                  <a:t>Suppose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increases and</a:t>
                </a:r>
                <a:br>
                  <a:rPr lang="en-US" dirty="0"/>
                </a:br>
                <a:r>
                  <a:rPr lang="en-US" dirty="0"/>
                  <a:t>the IS Curve shifts to the right</a:t>
                </a:r>
              </a:p>
              <a:p>
                <a:r>
                  <a:rPr lang="en-US" dirty="0"/>
                  <a:t>The increase in IS curve/equation causes</a:t>
                </a:r>
                <a:br>
                  <a:rPr lang="en-US" dirty="0"/>
                </a:br>
                <a:r>
                  <a:rPr lang="en-US" dirty="0"/>
                  <a:t>an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However, the Central Bank needs to </a:t>
                </a:r>
                <a:br>
                  <a:rPr lang="en-US" dirty="0"/>
                </a:br>
                <a:r>
                  <a:rPr lang="en-US" dirty="0"/>
                  <a:t>respond to reduce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back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𝑇</m:t>
                        </m:r>
                      </m:sub>
                      <m:sup>
                        <m:r>
                          <a:rPr lang="en-US" b="0" i="1" smtClean="0">
                            <a:latin typeface="Cambria Math" panose="02040503050406030204" pitchFamily="18" charset="0"/>
                          </a:rPr>
                          <m:t>𝐷</m:t>
                        </m:r>
                      </m:sup>
                    </m:sSubSup>
                  </m:oMath>
                </a14:m>
                <a:endParaRPr lang="en-US" dirty="0"/>
              </a:p>
              <a:p>
                <a:r>
                  <a:rPr lang="en-US" dirty="0"/>
                  <a:t>Given the Central Bank’s response, </a:t>
                </a:r>
                <a:br>
                  <a:rPr lang="en-US" dirty="0"/>
                </a:br>
                <a:r>
                  <a:rPr lang="en-US" b="1" dirty="0"/>
                  <a:t>aggregate demand increases even more</a:t>
                </a:r>
              </a:p>
              <a:p>
                <a:r>
                  <a:rPr lang="en-US" dirty="0"/>
                  <a:t>If real exchange rates floated, the shift</a:t>
                </a:r>
                <a:br>
                  <a:rPr lang="en-US" dirty="0"/>
                </a:br>
                <a:r>
                  <a:rPr lang="en-US" dirty="0"/>
                  <a:t>causes appreciation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r>
                  <a:rPr lang="en-US" dirty="0"/>
                  <a:t>, but</a:t>
                </a:r>
                <a:br>
                  <a:rPr lang="en-US" dirty="0"/>
                </a:br>
                <a:r>
                  <a:rPr lang="en-US" dirty="0"/>
                  <a:t>under fixed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3"/>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300047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b="1" dirty="0"/>
              <a:t>Key: under fixed exchange rate systems</a:t>
            </a:r>
            <a:br>
              <a:rPr lang="en-US" b="1" dirty="0"/>
            </a:br>
            <a:r>
              <a:rPr lang="en-US" b="1" dirty="0"/>
              <a:t>fiscal policy or other positive IS shock</a:t>
            </a:r>
            <a:br>
              <a:rPr lang="en-US" b="1" dirty="0"/>
            </a:br>
            <a:r>
              <a:rPr lang="en-US" b="1" dirty="0"/>
              <a:t>have a larger impact on output than </a:t>
            </a:r>
            <a:br>
              <a:rPr lang="en-US" b="1" dirty="0"/>
            </a:br>
            <a:r>
              <a:rPr lang="en-US" b="1" dirty="0"/>
              <a:t>a floating exchange rate system</a:t>
            </a:r>
          </a:p>
          <a:p>
            <a:r>
              <a:rPr lang="en-US" dirty="0"/>
              <a:t>In a sense, a fixed exchange rate system</a:t>
            </a:r>
            <a:br>
              <a:rPr lang="en-US" dirty="0"/>
            </a:br>
            <a:r>
              <a:rPr lang="en-US" dirty="0"/>
              <a:t>is closer to a closed economy near the</a:t>
            </a:r>
            <a:br>
              <a:rPr lang="en-US" dirty="0"/>
            </a:br>
            <a:r>
              <a:rPr lang="en-US" dirty="0"/>
              <a:t>Zero Lower Bound</a:t>
            </a:r>
          </a:p>
          <a:p>
            <a:r>
              <a:rPr lang="en-US" dirty="0"/>
              <a:t>Fiscal Policy has more potential, while</a:t>
            </a:r>
            <a:br>
              <a:rPr lang="en-US" dirty="0"/>
            </a:br>
            <a:r>
              <a:rPr lang="en-US" dirty="0"/>
              <a:t>monetary policy is more ineffective</a:t>
            </a:r>
          </a:p>
          <a:p>
            <a:endParaRPr lang="en-US" dirty="0"/>
          </a:p>
          <a:p>
            <a:endParaRPr lang="en-US" dirty="0"/>
          </a:p>
        </p:txBody>
      </p:sp>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2"/>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545300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Suppose there is an exogenous increase</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Domestic interest rates must satisfy:</a:t>
                </a:r>
                <a:br>
                  <a:rPr lang="en-US" dirty="0"/>
                </a:br>
                <a:r>
                  <a:rPr lang="en-US" dirty="0"/>
                  <a:t>		</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p>
              <a:p>
                <a:r>
                  <a:rPr lang="en-US" dirty="0"/>
                  <a:t>The Central Bank must respond to the </a:t>
                </a:r>
                <a:br>
                  <a:rPr lang="en-US" dirty="0"/>
                </a:br>
                <a:r>
                  <a:rPr lang="en-US" dirty="0"/>
                  <a:t>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by reducing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which </a:t>
                </a:r>
                <a:br>
                  <a:rPr lang="en-US" dirty="0"/>
                </a:br>
                <a:r>
                  <a:rPr lang="en-US" dirty="0"/>
                  <a:t>shifts the LM curve to the left</a:t>
                </a:r>
              </a:p>
              <a:p>
                <a:r>
                  <a:rPr lang="en-US" dirty="0"/>
                  <a:t>This reduces </a:t>
                </a:r>
                <a14:m>
                  <m:oMath xmlns:m="http://schemas.openxmlformats.org/officeDocument/2006/math">
                    <m:r>
                      <a:rPr lang="en-US" b="0" i="1" smtClean="0">
                        <a:latin typeface="Cambria Math" panose="02040503050406030204" pitchFamily="18" charset="0"/>
                      </a:rPr>
                      <m:t>𝑌</m:t>
                    </m:r>
                  </m:oMath>
                </a14:m>
                <a:r>
                  <a:rPr lang="en-US" dirty="0"/>
                  <a:t> and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But, there is no appreciation or depreciation</a:t>
                </a:r>
                <a:br>
                  <a:rPr lang="en-US" dirty="0"/>
                </a:br>
                <a:r>
                  <a:rPr lang="en-US" dirty="0"/>
                  <a:t>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does not change, </a:t>
                </a:r>
                <a:br>
                  <a:rPr lang="en-US" dirty="0"/>
                </a:br>
                <a:r>
                  <a:rPr lang="en-US" dirty="0"/>
                  <a:t>so there is no change in the IS curve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2959230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This inward shift in the LM curve without</a:t>
                </a:r>
                <a:br>
                  <a:rPr lang="en-US" dirty="0"/>
                </a:br>
                <a:r>
                  <a:rPr lang="en-US" dirty="0"/>
                  <a:t>an outward shift in the IS curve causes</a:t>
                </a:r>
                <a:br>
                  <a:rPr lang="en-US" dirty="0"/>
                </a:br>
                <a:r>
                  <a:rPr lang="en-US" dirty="0"/>
                  <a:t>a contraction in aggregate demand</a:t>
                </a:r>
              </a:p>
              <a:p>
                <a:r>
                  <a:rPr lang="en-US" dirty="0"/>
                  <a:t>This decline spills over into consumption, </a:t>
                </a:r>
                <a:br>
                  <a:rPr lang="en-US" dirty="0"/>
                </a:br>
                <a:r>
                  <a:rPr lang="en-US" dirty="0"/>
                  <a:t>investments, and employment due to </a:t>
                </a:r>
                <a:br>
                  <a:rPr lang="en-US" dirty="0"/>
                </a:br>
                <a:r>
                  <a:rPr lang="en-US" dirty="0"/>
                  <a:t>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to keep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A fixed exchange system exposes an economy</a:t>
                </a:r>
                <a:br>
                  <a:rPr lang="en-US" dirty="0"/>
                </a:br>
                <a:r>
                  <a:rPr lang="en-US" dirty="0"/>
                  <a:t>to potentially large 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b="1" dirty="0"/>
                  <a:t>Key: A central bank must keep in lock step</a:t>
                </a:r>
                <a:br>
                  <a:rPr lang="en-US" b="1" dirty="0"/>
                </a:br>
                <a:r>
                  <a:rPr lang="en-US" b="1" dirty="0"/>
                  <a:t>with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𝑭</m:t>
                        </m:r>
                      </m:sup>
                    </m:sSup>
                  </m:oMath>
                </a14:m>
                <a:r>
                  <a:rPr lang="en-US" b="1" dirty="0"/>
                  <a:t> regardless if it harms aggregate</a:t>
                </a:r>
                <a:br>
                  <a:rPr lang="en-US" b="1" dirty="0"/>
                </a:br>
                <a:r>
                  <a:rPr lang="en-US" b="1" dirty="0"/>
                  <a:t>demand</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1167521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With the potential for large changes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what is a benefit of having a fixed exchange rate system?</a:t>
                </a:r>
              </a:p>
              <a:p>
                <a:pPr marL="514350" indent="-514350">
                  <a:buFont typeface="+mj-lt"/>
                  <a:buAutoNum type="arabicPeriod"/>
                </a:pPr>
                <a:r>
                  <a:rPr lang="en-US" dirty="0"/>
                  <a:t>Exchange rates can be very volatile if it is allowed to float</a:t>
                </a:r>
              </a:p>
              <a:p>
                <a:pPr lvl="1"/>
                <a:r>
                  <a:rPr lang="en-US" dirty="0"/>
                  <a:t>Volatility creates uncertainty and poses problems for import/export contracts</a:t>
                </a:r>
              </a:p>
              <a:p>
                <a:pPr marL="514350" indent="-514350">
                  <a:buFont typeface="+mj-lt"/>
                  <a:buAutoNum type="arabicPeriod"/>
                </a:pPr>
                <a:r>
                  <a:rPr lang="en-US" dirty="0"/>
                  <a:t>Floating exchange rates are subject to non-fundamental speculation</a:t>
                </a:r>
              </a:p>
              <a:p>
                <a:pPr lvl="1"/>
                <a:r>
                  <a:rPr lang="en-US" dirty="0"/>
                  <a:t>Large financial firm trade currency hoping to make a profit</a:t>
                </a:r>
              </a:p>
              <a:p>
                <a:pPr lvl="1"/>
                <a:r>
                  <a:rPr lang="en-US" dirty="0"/>
                  <a:t>If a country is small enough, it may be subject to large swing due to irrational speculation instead of economic fundamentals </a:t>
                </a:r>
              </a:p>
              <a:p>
                <a:pPr marL="514350" indent="-514350">
                  <a:buFont typeface="+mj-lt"/>
                  <a:buAutoNum type="arabicPeriod"/>
                </a:pPr>
                <a:r>
                  <a:rPr lang="en-US" dirty="0"/>
                  <a:t>Artificially weakening a currency may help achieve an export-led economic development for a developing country</a:t>
                </a:r>
              </a:p>
              <a:p>
                <a:pPr lvl="1"/>
                <a:r>
                  <a:rPr lang="en-US" dirty="0"/>
                  <a:t>China did a similar method during the 1990s and early 2000s</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20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3155819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fontScale="92500"/>
          </a:bodyPr>
          <a:lstStyle/>
          <a:p>
            <a:r>
              <a:rPr lang="en-US" dirty="0"/>
              <a:t>Currency Unions</a:t>
            </a:r>
          </a:p>
          <a:p>
            <a:pPr lvl="1"/>
            <a:r>
              <a:rPr lang="en-US" dirty="0"/>
              <a:t>These are when multiple sovereign governments agree to use a single common currency </a:t>
            </a:r>
          </a:p>
          <a:p>
            <a:pPr lvl="1"/>
            <a:r>
              <a:rPr lang="en-US" dirty="0"/>
              <a:t>This creates a de facto fixed exchange rate</a:t>
            </a:r>
          </a:p>
          <a:p>
            <a:r>
              <a:rPr lang="en-US" dirty="0"/>
              <a:t>Areas with a currency union have fixed exchange rates </a:t>
            </a:r>
          </a:p>
          <a:p>
            <a:pPr lvl="1"/>
            <a:r>
              <a:rPr lang="en-US" dirty="0"/>
              <a:t>The US has a currency union among its states (Texas and Maryland)</a:t>
            </a:r>
          </a:p>
          <a:p>
            <a:pPr lvl="1"/>
            <a:r>
              <a:rPr lang="en-US" dirty="0"/>
              <a:t>The Euro has a currency union among its states (France and Italy)</a:t>
            </a:r>
          </a:p>
          <a:p>
            <a:r>
              <a:rPr lang="en-US" dirty="0"/>
              <a:t>What’s the difference?</a:t>
            </a:r>
          </a:p>
          <a:p>
            <a:pPr lvl="1"/>
            <a:r>
              <a:rPr lang="en-US" dirty="0"/>
              <a:t>US states are more synchronized and have a centralized fiscal authority</a:t>
            </a:r>
          </a:p>
          <a:p>
            <a:pPr lvl="1"/>
            <a:r>
              <a:rPr lang="en-US" dirty="0"/>
              <a:t>The US can smooth out economic conditions with transfers and fiscal spending</a:t>
            </a:r>
          </a:p>
          <a:p>
            <a:pPr lvl="1"/>
            <a:r>
              <a:rPr lang="en-US" dirty="0"/>
              <a:t>The EU has an almost non-existent fiscal authority</a:t>
            </a:r>
          </a:p>
          <a:p>
            <a:pPr lvl="1"/>
            <a:r>
              <a:rPr lang="en-US" dirty="0"/>
              <a:t>Greece could have benefited from floating exchange rate after the Great Recession</a:t>
            </a:r>
          </a:p>
        </p:txBody>
      </p:sp>
    </p:spTree>
    <p:extLst>
      <p:ext uri="{BB962C8B-B14F-4D97-AF65-F5344CB8AC3E}">
        <p14:creationId xmlns:p14="http://schemas.microsoft.com/office/powerpoint/2010/main" val="1971965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Summarize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Net exports depend upon</a:t>
                </a:r>
              </a:p>
              <a:p>
                <a:pPr marL="971550" lvl="1" indent="-514350">
                  <a:buFont typeface="+mj-lt"/>
                  <a:buAutoNum type="arabicPeriod"/>
                </a:pPr>
                <a:r>
                  <a:rPr lang="en-US" dirty="0"/>
                  <a:t>Real Exchange rates </a:t>
                </a:r>
                <a14:m>
                  <m:oMath xmlns:m="http://schemas.openxmlformats.org/officeDocument/2006/math">
                    <m:r>
                      <a:rPr lang="en-US" b="0" i="1" smtClean="0">
                        <a:latin typeface="Cambria Math" panose="02040503050406030204" pitchFamily="18" charset="0"/>
                      </a:rPr>
                      <m:t>𝜀</m:t>
                    </m:r>
                  </m:oMath>
                </a14:m>
                <a:r>
                  <a:rPr lang="en-US" dirty="0"/>
                  <a:t> which depends 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pPr marL="971550" lvl="1" indent="-514350">
                  <a:buFont typeface="+mj-lt"/>
                  <a:buAutoNum type="arabicPeriod"/>
                </a:pPr>
                <a:r>
                  <a:rPr lang="en-US" dirty="0"/>
                  <a:t>Other trade factors </a:t>
                </a:r>
                <a14:m>
                  <m:oMath xmlns:m="http://schemas.openxmlformats.org/officeDocument/2006/math">
                    <m:r>
                      <a:rPr lang="en-US" b="0" i="1" smtClean="0">
                        <a:latin typeface="Cambria Math" panose="02040503050406030204" pitchFamily="18" charset="0"/>
                      </a:rPr>
                      <m:t>𝑄</m:t>
                    </m:r>
                  </m:oMath>
                </a14:m>
                <a:endParaRPr lang="en-US" dirty="0"/>
              </a:p>
              <a:p>
                <a:r>
                  <a:rPr lang="en-US" dirty="0"/>
                  <a:t>Aggregate demand and the IS curves are flatter compared in an open economy</a:t>
                </a:r>
              </a:p>
              <a:p>
                <a:r>
                  <a:rPr lang="en-US" dirty="0"/>
                  <a:t>Monetary Policy is more impactful impact, while fiscal policy is less impactful fiscal policy in an open economy compared to a closed one</a:t>
                </a:r>
              </a:p>
              <a:p>
                <a:r>
                  <a:rPr lang="en-US" dirty="0"/>
                  <a:t>In a fixed exchange rate regime, monetary policy is less effective, while fiscal policy is more effective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83226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a:bodyPr>
              <a:lstStyle/>
              <a:p>
                <a:r>
                  <a:rPr lang="en-US" dirty="0"/>
                  <a:t>Real interest rates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the real domestic interest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the real foreign interest rate</a:t>
                </a:r>
              </a:p>
              <a:p>
                <a:r>
                  <a:rPr lang="en-US" dirty="0"/>
                  <a:t>Domestic GDP production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dirty="0"/>
              </a:p>
              <a:p>
                <a:r>
                  <a:rPr lang="en-US" dirty="0"/>
                  <a:t>Household decision</a:t>
                </a:r>
              </a:p>
              <a:p>
                <a:pPr lvl="1"/>
                <a:r>
                  <a:rPr lang="en-US" dirty="0"/>
                  <a:t>Household can consume domestic or foreign goods and services</a:t>
                </a:r>
              </a:p>
              <a:p>
                <a:r>
                  <a:rPr lang="en-US" dirty="0"/>
                  <a:t>Investment Firm decisions</a:t>
                </a:r>
              </a:p>
              <a:p>
                <a:pPr lvl="1"/>
                <a:r>
                  <a:rPr lang="en-US" dirty="0"/>
                  <a:t>Investment firms can invest in domestic or foreign projects</a:t>
                </a:r>
              </a:p>
              <a:p>
                <a:r>
                  <a:rPr lang="en-US" dirty="0"/>
                  <a:t>Government decision</a:t>
                </a:r>
              </a:p>
              <a:p>
                <a:pPr lvl="1"/>
                <a:r>
                  <a:rPr lang="en-US" dirty="0"/>
                  <a:t>The government can purchase domestic or foreign goods and services</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74326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lnSpcReduction="10000"/>
              </a:bodyPr>
              <a:lstStyle/>
              <a:p>
                <a:r>
                  <a:rPr lang="en-US" dirty="0"/>
                  <a:t>Expenditures for households, investment first, or government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m:oMathPara>
                </a14:m>
                <a:endParaRPr lang="en-US" dirty="0"/>
              </a:p>
              <a:p>
                <a:r>
                  <a:rPr lang="en-US" dirty="0"/>
                  <a:t>Rearrange our equations into our GDP accounting</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a14:m>
                <a:endParaRPr lang="en-US" dirty="0"/>
              </a:p>
              <a:p>
                <a:r>
                  <a:rPr lang="en-US" dirty="0"/>
                  <a:t>Our GDP Accounting becomes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87441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a:bodyPr>
              <a:lstStyle/>
              <a:p>
                <a:r>
                  <a:rPr lang="en-US" dirty="0"/>
                  <a:t>Balance of payments records flows of economic transactions between a domestic economy with the rest of the world</a:t>
                </a:r>
              </a:p>
              <a:p>
                <a:pPr marL="514350" indent="-514350">
                  <a:buFont typeface="+mj-lt"/>
                  <a:buAutoNum type="arabicPeriod"/>
                </a:pPr>
                <a:r>
                  <a:rPr lang="en-US" dirty="0"/>
                  <a:t>Current Account Balance are a part of the balance of payments</a:t>
                </a:r>
              </a:p>
              <a:p>
                <a:pPr marL="971550" lvl="1" indent="-514350">
                  <a:buFont typeface="+mj-lt"/>
                  <a:buAutoNum type="arabicPeriod"/>
                </a:pPr>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pPr marL="514350" indent="-514350">
                  <a:buFont typeface="+mj-lt"/>
                  <a:buAutoNum type="arabicPeriod"/>
                </a:pPr>
                <a:r>
                  <a:rPr lang="en-US" dirty="0"/>
                  <a:t>Financial and Capital Account balance (Capital Inflow and Outflows)</a:t>
                </a:r>
              </a:p>
              <a:p>
                <a:pPr marL="971550" lvl="1" indent="-514350">
                  <a:buFont typeface="+mj-lt"/>
                  <a:buAutoNum type="arabicPeriod"/>
                </a:pPr>
                <a:r>
                  <a:rPr lang="en-US" dirty="0"/>
                  <a:t>Foreign direct investment</a:t>
                </a:r>
              </a:p>
              <a:p>
                <a:pPr marL="971550" lvl="1" indent="-514350">
                  <a:buFont typeface="+mj-lt"/>
                  <a:buAutoNum type="arabicPeriod"/>
                </a:pPr>
                <a:r>
                  <a:rPr lang="en-US" dirty="0"/>
                  <a:t>Portfolio investments</a:t>
                </a:r>
              </a:p>
              <a:p>
                <a:pPr marL="971550" lvl="1" indent="-514350">
                  <a:buFont typeface="+mj-lt"/>
                  <a:buAutoNum type="arabicPeriod"/>
                </a:pPr>
                <a:r>
                  <a:rPr lang="en-US" dirty="0"/>
                  <a:t>Other financial flows (debt securities, deposit flows, etc.)</a:t>
                </a:r>
              </a:p>
              <a:p>
                <a:pPr marL="514350" indent="-514350">
                  <a:buFont typeface="+mj-lt"/>
                  <a:buAutoNum type="arabicPeriod"/>
                </a:pPr>
                <a:r>
                  <a:rPr lang="en-US" dirty="0"/>
                  <a:t>Errors and Omissions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206" t="-2073" r="-15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144641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4145</TotalTime>
  <Words>5257</Words>
  <Application>Microsoft Macintosh PowerPoint</Application>
  <PresentationFormat>Widescreen</PresentationFormat>
  <Paragraphs>527</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Econ 642: Week 11</vt:lpstr>
      <vt:lpstr>Announcements</vt:lpstr>
      <vt:lpstr>Overview</vt:lpstr>
      <vt:lpstr>Overview</vt:lpstr>
      <vt:lpstr>Exports, Imports, and Exchange Rates</vt:lpstr>
      <vt:lpstr>Exports, Imports, and Exchange Rates</vt:lpstr>
      <vt:lpstr>Exports, Imports, and Exchange Rates</vt:lpstr>
      <vt:lpstr>Exports, Imports, and Exchange Rates</vt:lpstr>
      <vt:lpstr>Balance of Payments</vt:lpstr>
      <vt:lpstr>Balance of Payments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Adding Net Exports to Price Flexible Model </vt:lpstr>
      <vt:lpstr>Adding Net Exports to Price Flexible Model</vt:lpstr>
      <vt:lpstr>Adding Net Exports to Price Flexible Model</vt:lpstr>
      <vt:lpstr>Open Small Economy</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Adding Net Exports to Sticky Price Model</vt:lpstr>
      <vt:lpstr>Adding Net Exports to Sticky Price Models</vt:lpstr>
      <vt:lpstr>Adding Net Exports to Sticky Price Models</vt:lpstr>
      <vt:lpstr>Adding Net Exports to Sticky Price Models</vt:lpstr>
      <vt:lpstr>Aggregate Demand</vt:lpstr>
      <vt:lpstr>Aggregate Demand</vt:lpstr>
      <vt:lpstr>Aggregate Demand</vt:lpstr>
      <vt:lpstr>Open vs Closed with LM Shocks</vt:lpstr>
      <vt:lpstr>Open vs Closed with LM Shocks</vt:lpstr>
      <vt:lpstr>Open vs Closed with IS Shocks</vt:lpstr>
      <vt:lpstr>Open vs Closed with IS Shocks</vt:lpstr>
      <vt:lpstr>Overview of Shocks in an Open Economy</vt:lpstr>
      <vt:lpstr>Small Open Economy</vt:lpstr>
      <vt:lpstr>Small Open Economy</vt:lpstr>
      <vt:lpstr>Small Open Economy</vt:lpstr>
      <vt:lpstr>Small Open Economy</vt:lpstr>
      <vt:lpstr>Shocks in a Sticky Price Model</vt:lpstr>
      <vt:lpstr>Shocks in a Sticky Price Model</vt:lpstr>
      <vt:lpstr>Shocks in r^F</vt:lpstr>
      <vt:lpstr>Shocks in r^F</vt:lpstr>
      <vt:lpstr>Shocks in Q</vt:lpstr>
      <vt:lpstr>Shocks in Q</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11</dc:title>
  <dc:creator>Samuel Rowe</dc:creator>
  <cp:lastModifiedBy>Samuel Rowe</cp:lastModifiedBy>
  <cp:revision>19</cp:revision>
  <dcterms:created xsi:type="dcterms:W3CDTF">2024-02-05T00:50:39Z</dcterms:created>
  <dcterms:modified xsi:type="dcterms:W3CDTF">2024-02-07T21:55:44Z</dcterms:modified>
</cp:coreProperties>
</file>